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9" r:id="rId2"/>
  </p:sldMasterIdLst>
  <p:notesMasterIdLst>
    <p:notesMasterId r:id="rId23"/>
  </p:notesMasterIdLst>
  <p:sldIdLst>
    <p:sldId id="256" r:id="rId3"/>
    <p:sldId id="257" r:id="rId4"/>
    <p:sldId id="272" r:id="rId5"/>
    <p:sldId id="259" r:id="rId6"/>
    <p:sldId id="275" r:id="rId7"/>
    <p:sldId id="270" r:id="rId8"/>
    <p:sldId id="282" r:id="rId9"/>
    <p:sldId id="271" r:id="rId10"/>
    <p:sldId id="274" r:id="rId11"/>
    <p:sldId id="283" r:id="rId12"/>
    <p:sldId id="284" r:id="rId13"/>
    <p:sldId id="285" r:id="rId14"/>
    <p:sldId id="287" r:id="rId15"/>
    <p:sldId id="286" r:id="rId16"/>
    <p:sldId id="277" r:id="rId17"/>
    <p:sldId id="276" r:id="rId18"/>
    <p:sldId id="280" r:id="rId19"/>
    <p:sldId id="278" r:id="rId20"/>
    <p:sldId id="281" r:id="rId21"/>
    <p:sldId id="279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A5AFFD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9E7FBF-27B0-42BE-A6B0-5A1DFCDDC8CC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D909F4-DC6B-4DD0-B45A-EF8B7668EB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7943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909F4-DC6B-4DD0-B45A-EF8B7668EB71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3847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1080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8203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037245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3797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672725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46630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6647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95716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40529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40673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9390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1736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484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049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99612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66916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84118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79541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398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8440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8244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3272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7953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471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763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1146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355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992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1781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chelatteh@yandex.ru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132856"/>
            <a:ext cx="7560840" cy="1377274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работы временной творческой группы по наполнению репозитория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94111" y="5661248"/>
            <a:ext cx="5826719" cy="1096899"/>
          </a:xfrm>
        </p:spPr>
        <p:txBody>
          <a:bodyPr>
            <a:noAutofit/>
          </a:bodyPr>
          <a:lstStyle/>
          <a:p>
            <a:pPr algn="l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Гонтарев Е.П.,  директор ГБПОУ «Челябинский автотранспортный техникум»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463897"/>
              </p:ext>
            </p:extLst>
          </p:nvPr>
        </p:nvGraphicFramePr>
        <p:xfrm>
          <a:off x="1115140" y="254303"/>
          <a:ext cx="6198235" cy="5105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103630">
                  <a:extLst>
                    <a:ext uri="{9D8B030D-6E8A-4147-A177-3AD203B41FA5}">
                      <a16:colId xmlns:a16="http://schemas.microsoft.com/office/drawing/2014/main" val="3430444307"/>
                    </a:ext>
                  </a:extLst>
                </a:gridCol>
                <a:gridCol w="5094605">
                  <a:extLst>
                    <a:ext uri="{9D8B030D-6E8A-4147-A177-3AD203B41FA5}">
                      <a16:colId xmlns:a16="http://schemas.microsoft.com/office/drawing/2014/main" val="210046532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indent="180340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150" dirty="0">
                          <a:effectLst/>
                        </a:rPr>
                        <a:t>  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государственное 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бюджетное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профессиональное 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образовательное учреждение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«Челябинский  автотранспортный  техникум»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29358215"/>
                  </a:ext>
                </a:extLst>
              </a:tr>
            </a:tbl>
          </a:graphicData>
        </a:graphic>
      </p:graphicFrame>
      <p:pic>
        <p:nvPicPr>
          <p:cNvPr id="1025" name="Рисунок 1" descr="Novy_logotip_ChATT_fix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52421"/>
            <a:ext cx="981075" cy="409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7311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445995"/>
              </p:ext>
            </p:extLst>
          </p:nvPr>
        </p:nvGraphicFramePr>
        <p:xfrm>
          <a:off x="242417" y="908720"/>
          <a:ext cx="8722072" cy="5328590"/>
        </p:xfrm>
        <a:graphic>
          <a:graphicData uri="http://schemas.openxmlformats.org/drawingml/2006/table">
            <a:tbl>
              <a:tblPr firstRow="1" firstCol="1" bandRow="1"/>
              <a:tblGrid>
                <a:gridCol w="3969544">
                  <a:extLst>
                    <a:ext uri="{9D8B030D-6E8A-4147-A177-3AD203B41FA5}">
                      <a16:colId xmlns:a16="http://schemas.microsoft.com/office/drawing/2014/main" val="9909758"/>
                    </a:ext>
                  </a:extLst>
                </a:gridCol>
                <a:gridCol w="4752528">
                  <a:extLst>
                    <a:ext uri="{9D8B030D-6E8A-4147-A177-3AD203B41FA5}">
                      <a16:colId xmlns:a16="http://schemas.microsoft.com/office/drawing/2014/main" val="3876690341"/>
                    </a:ext>
                  </a:extLst>
                </a:gridCol>
              </a:tblGrid>
              <a:tr h="5161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ОП, ПМ, МДК 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ПОО</a:t>
                      </a:r>
                    </a:p>
                  </a:txBody>
                  <a:tcPr marL="23312" marR="23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1271539"/>
                  </a:ext>
                </a:extLst>
              </a:tr>
              <a:tr h="54968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ОП.01. Слесарное дело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«Магнитогорский строительно-монтажный техникум»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877254"/>
                  </a:ext>
                </a:extLst>
              </a:tr>
              <a:tr h="54968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ОП.02. Материаловедение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«Челябинский государственный колледж «Рост»»</a:t>
                      </a:r>
                      <a:endParaRPr lang="ru-RU" sz="16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364908"/>
                  </a:ext>
                </a:extLst>
              </a:tr>
              <a:tr h="54968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ОП.03.  Охрана труда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«Южно-Уральский многопрофильный колледж»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7338536"/>
                  </a:ext>
                </a:extLst>
              </a:tr>
              <a:tr h="549688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ОП.04. Электротехника</a:t>
                      </a:r>
                      <a:endParaRPr lang="ru-RU" sz="16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«Магнитогорский строительно-монтажный техникум»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52993"/>
                  </a:ext>
                </a:extLst>
              </a:tr>
              <a:tr h="54968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ОП.05. Техническое черчение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«Челябинский государственный колледж «Рост»»</a:t>
                      </a:r>
                      <a:endParaRPr lang="ru-RU" sz="16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0384805"/>
                  </a:ext>
                </a:extLst>
              </a:tr>
              <a:tr h="54968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ОП.06. Безопасность жизнедеятельности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«Южно-Уральский многопрофильный колледж»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9962205"/>
                  </a:ext>
                </a:extLst>
              </a:tr>
              <a:tr h="77055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ПМ.01 Транспортировка грузов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«Магнитогорский строительно-монтажный техникум»</a:t>
                      </a:r>
                      <a:endParaRPr lang="ru-RU" sz="16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5233360"/>
                  </a:ext>
                </a:extLst>
              </a:tr>
              <a:tr h="743725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ПМ.02 Эксплуатация крана при производстве работ (по видам)</a:t>
                      </a:r>
                    </a:p>
                  </a:txBody>
                  <a:tcPr marL="23312" marR="23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«Южно-Уральский многопрофильный колледж»</a:t>
                      </a:r>
                      <a:endParaRPr lang="ru-RU" sz="16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661586"/>
                  </a:ext>
                </a:extLst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242417" y="116632"/>
            <a:ext cx="6914729" cy="7200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ОП, ПМ, МДК образовательной программы по специальности 23.01.07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Машинист крана (крановщик)</a:t>
            </a:r>
          </a:p>
          <a:p>
            <a:pPr algn="just"/>
            <a:endPara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5187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3906968"/>
              </p:ext>
            </p:extLst>
          </p:nvPr>
        </p:nvGraphicFramePr>
        <p:xfrm>
          <a:off x="242417" y="875880"/>
          <a:ext cx="8722072" cy="5824721"/>
        </p:xfrm>
        <a:graphic>
          <a:graphicData uri="http://schemas.openxmlformats.org/drawingml/2006/table">
            <a:tbl>
              <a:tblPr firstRow="1" firstCol="1" bandRow="1"/>
              <a:tblGrid>
                <a:gridCol w="4041551">
                  <a:extLst>
                    <a:ext uri="{9D8B030D-6E8A-4147-A177-3AD203B41FA5}">
                      <a16:colId xmlns:a16="http://schemas.microsoft.com/office/drawing/2014/main" val="9909758"/>
                    </a:ext>
                  </a:extLst>
                </a:gridCol>
                <a:gridCol w="4680521">
                  <a:extLst>
                    <a:ext uri="{9D8B030D-6E8A-4147-A177-3AD203B41FA5}">
                      <a16:colId xmlns:a16="http://schemas.microsoft.com/office/drawing/2014/main" val="3876690341"/>
                    </a:ext>
                  </a:extLst>
                </a:gridCol>
              </a:tblGrid>
              <a:tr h="5161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ОП, ПМ, МДК 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ПОО</a:t>
                      </a:r>
                    </a:p>
                  </a:txBody>
                  <a:tcPr marL="23312" marR="23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12715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ОП.01. Основы права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«Златоустовский техникум технологий и экономики»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8772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ОП.02. Материаловедение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Каслинский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промышленно-гуманитарный техникум»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3649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ОП.03. Слесарное дело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Миасский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геологоразведочный колледж»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73385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ОП.04. Черчение	</a:t>
                      </a:r>
                      <a:endParaRPr lang="ru-RU" sz="16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«Златоустовский техникум технологий и экономики»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529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ОП.05. Электротехника	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Каслинский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промышленно-гуманитарный техникум»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03848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ОП.06. Основы технической механики и гидравлики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Миасский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геологоразведочный колледж»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99622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ОП.07. Безопасность жизнедеятельности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«Златоустовский техникум технологий и экономики»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52333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ПМ.01 Техническое обслуживание и ремонт систем, узлов, агрегатов строительных машин</a:t>
                      </a:r>
                    </a:p>
                  </a:txBody>
                  <a:tcPr marL="23312" marR="23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Каслинский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промышленно-гуманитарный техникум»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6615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ПМ.02 Техническое обслуживание и ремонт систем, узлов, приборов автомобилей</a:t>
                      </a:r>
                    </a:p>
                  </a:txBody>
                  <a:tcPr marL="23312" marR="23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Миасский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геологоразведочный колледж»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71911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ПМ.03 Выполнение сварки и резки средней сложности деталей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«Златоустовский техникум технологий и экономики»</a:t>
                      </a:r>
                      <a:endParaRPr lang="ru-RU" sz="16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1843039"/>
                  </a:ext>
                </a:extLst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242417" y="116632"/>
            <a:ext cx="6777855" cy="79208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ОП, ПМ, МДК образовательной программы по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специальности 23.01.08 Слесарь по ремонту строительных машин</a:t>
            </a:r>
          </a:p>
        </p:txBody>
      </p:sp>
    </p:spTree>
    <p:extLst>
      <p:ext uri="{BB962C8B-B14F-4D97-AF65-F5344CB8AC3E}">
        <p14:creationId xmlns:p14="http://schemas.microsoft.com/office/powerpoint/2010/main" val="10517841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6953959"/>
              </p:ext>
            </p:extLst>
          </p:nvPr>
        </p:nvGraphicFramePr>
        <p:xfrm>
          <a:off x="242417" y="875880"/>
          <a:ext cx="8650063" cy="5217417"/>
        </p:xfrm>
        <a:graphic>
          <a:graphicData uri="http://schemas.openxmlformats.org/drawingml/2006/table">
            <a:tbl>
              <a:tblPr firstRow="1" firstCol="1" bandRow="1"/>
              <a:tblGrid>
                <a:gridCol w="4008184">
                  <a:extLst>
                    <a:ext uri="{9D8B030D-6E8A-4147-A177-3AD203B41FA5}">
                      <a16:colId xmlns:a16="http://schemas.microsoft.com/office/drawing/2014/main" val="9909758"/>
                    </a:ext>
                  </a:extLst>
                </a:gridCol>
                <a:gridCol w="4641879">
                  <a:extLst>
                    <a:ext uri="{9D8B030D-6E8A-4147-A177-3AD203B41FA5}">
                      <a16:colId xmlns:a16="http://schemas.microsoft.com/office/drawing/2014/main" val="3876690341"/>
                    </a:ext>
                  </a:extLst>
                </a:gridCol>
              </a:tblGrid>
              <a:tr h="6150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ОП, ПМ, МДК 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ПОО</a:t>
                      </a:r>
                    </a:p>
                  </a:txBody>
                  <a:tcPr marL="23312" marR="23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1271539"/>
                  </a:ext>
                </a:extLst>
              </a:tr>
              <a:tr h="62179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ОП.01. Основы технического черчения</a:t>
                      </a:r>
                      <a:r>
                        <a:rPr lang="ru-RU" sz="1600" dirty="0" smtClean="0"/>
                        <a:t>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«Златоустовский техникум технологий и экономики»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877254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ОП.02.  Слесарное дело</a:t>
                      </a:r>
                      <a:r>
                        <a:rPr lang="ru-RU" sz="1600" dirty="0" smtClean="0"/>
                        <a:t>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Карталинский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многоотраслевой техникум»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364908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ОП.03.Электротехника</a:t>
                      </a:r>
                      <a:r>
                        <a:rPr lang="ru-RU" sz="1600" dirty="0" smtClean="0"/>
                        <a:t>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ГАПОУ ЧО «Политехнический колледж»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7338536"/>
                  </a:ext>
                </a:extLst>
              </a:tr>
              <a:tr h="621790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ОП.04.Материаловедение</a:t>
                      </a:r>
                      <a:r>
                        <a:rPr lang="ru-RU" sz="1600" dirty="0" smtClean="0"/>
                        <a:t> </a:t>
                      </a:r>
                      <a:endParaRPr lang="ru-RU" sz="16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«Южно-Уральский многопрофильный колледж»</a:t>
                      </a:r>
                      <a:endParaRPr lang="ru-RU" sz="16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52993"/>
                  </a:ext>
                </a:extLst>
              </a:tr>
              <a:tr h="62179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ОП.05. Общий курс железных дорог</a:t>
                      </a:r>
                      <a:r>
                        <a:rPr lang="ru-RU" sz="1600" dirty="0" smtClean="0"/>
                        <a:t>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«Златоустовский техникум технологий и экономики»</a:t>
                      </a:r>
                      <a:endParaRPr lang="ru-RU" sz="16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0384805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ОП.06. Охрана труда</a:t>
                      </a:r>
                      <a:r>
                        <a:rPr lang="ru-RU" sz="1600" dirty="0" smtClean="0"/>
                        <a:t>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</a:t>
                      </a:r>
                      <a:r>
                        <a:rPr lang="ru-RU" sz="16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Карталинский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многоотраслевой техникум»</a:t>
                      </a:r>
                      <a:endParaRPr lang="ru-RU" sz="16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9962205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ОП.07. Безопасность жизнедеятельности</a:t>
                      </a:r>
                      <a:r>
                        <a:rPr lang="ru-RU" sz="1600" dirty="0" smtClean="0"/>
                        <a:t>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ГАПОУ ЧО «Политехнический колледж»</a:t>
                      </a:r>
                      <a:endParaRPr lang="ru-RU" sz="16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5233360"/>
                  </a:ext>
                </a:extLst>
              </a:tr>
              <a:tr h="621790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ПМ.01 Техническое обслуживание и ремонт локомотива (по видам)</a:t>
                      </a:r>
                      <a:r>
                        <a:rPr lang="ru-RU" sz="1600" dirty="0" smtClean="0"/>
                        <a:t> 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«Златоустовский техникум технологий и экономики»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661586"/>
                  </a:ext>
                </a:extLst>
              </a:tr>
              <a:tr h="871626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ПМ.02 Управление и техническая эксплуатация локомотива (по видам) под руководством машиниста</a:t>
                      </a:r>
                      <a:r>
                        <a:rPr lang="ru-RU" sz="1600" dirty="0" smtClean="0"/>
                        <a:t> </a:t>
                      </a:r>
                    </a:p>
                  </a:txBody>
                  <a:tcPr marL="23312" marR="23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Карталинский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многоотраслевой техникум»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7191136"/>
                  </a:ext>
                </a:extLst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242417" y="116632"/>
            <a:ext cx="6777855" cy="7920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ОП, ПМ, МДК образовательной программы по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специальности 23.01.09 Машинист локомотива</a:t>
            </a:r>
          </a:p>
        </p:txBody>
      </p:sp>
    </p:spTree>
    <p:extLst>
      <p:ext uri="{BB962C8B-B14F-4D97-AF65-F5344CB8AC3E}">
        <p14:creationId xmlns:p14="http://schemas.microsoft.com/office/powerpoint/2010/main" val="4544837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0039879"/>
              </p:ext>
            </p:extLst>
          </p:nvPr>
        </p:nvGraphicFramePr>
        <p:xfrm>
          <a:off x="242417" y="875880"/>
          <a:ext cx="8650063" cy="5743890"/>
        </p:xfrm>
        <a:graphic>
          <a:graphicData uri="http://schemas.openxmlformats.org/drawingml/2006/table">
            <a:tbl>
              <a:tblPr firstRow="1" firstCol="1" bandRow="1"/>
              <a:tblGrid>
                <a:gridCol w="4113559">
                  <a:extLst>
                    <a:ext uri="{9D8B030D-6E8A-4147-A177-3AD203B41FA5}">
                      <a16:colId xmlns:a16="http://schemas.microsoft.com/office/drawing/2014/main" val="9909758"/>
                    </a:ext>
                  </a:extLst>
                </a:gridCol>
                <a:gridCol w="4536504">
                  <a:extLst>
                    <a:ext uri="{9D8B030D-6E8A-4147-A177-3AD203B41FA5}">
                      <a16:colId xmlns:a16="http://schemas.microsoft.com/office/drawing/2014/main" val="3876690341"/>
                    </a:ext>
                  </a:extLst>
                </a:gridCol>
              </a:tblGrid>
              <a:tr h="3952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ОП, ПМ, МДК 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ПОО</a:t>
                      </a:r>
                    </a:p>
                  </a:txBody>
                  <a:tcPr marL="23312" marR="23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1271539"/>
                  </a:ext>
                </a:extLst>
              </a:tr>
              <a:tr h="44369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ОП.01. Основы технического черчения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trike="noStrike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«</a:t>
                      </a:r>
                      <a:r>
                        <a:rPr lang="ru-RU" sz="1400" strike="noStrike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Миасский</a:t>
                      </a:r>
                      <a:r>
                        <a:rPr lang="ru-RU" sz="1400" strike="noStrike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геологоразведочный колледж»</a:t>
                      </a:r>
                    </a:p>
                  </a:txBody>
                  <a:tcPr marL="19970" marR="199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877254"/>
                  </a:ext>
                </a:extLst>
              </a:tr>
              <a:tr h="44369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ОП.02. Основы слесарных,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слесарносборочных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работ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Каслинский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промышленно-гуманитарный техникум»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364908"/>
                  </a:ext>
                </a:extLst>
              </a:tr>
              <a:tr h="44369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ОП.03. Электротехника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Миасский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геологоразведочный колледж»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7338536"/>
                  </a:ext>
                </a:extLst>
              </a:tr>
              <a:tr h="443691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ОП.04. Основы материаловедения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trike="noStrike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«</a:t>
                      </a:r>
                      <a:r>
                        <a:rPr lang="ru-RU" sz="1400" strike="noStrike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Каслинский</a:t>
                      </a:r>
                      <a:r>
                        <a:rPr lang="ru-RU" sz="1400" strike="noStrike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промышленно-гуманитарный техникум»</a:t>
                      </a:r>
                    </a:p>
                  </a:txBody>
                  <a:tcPr marL="19970" marR="199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52993"/>
                  </a:ext>
                </a:extLst>
              </a:tr>
              <a:tr h="44369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ОП.05. Допуски, посадки и технические измерения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Каслинский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промышленно-гуманитарный техникум»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0384805"/>
                  </a:ext>
                </a:extLst>
              </a:tr>
              <a:tr h="44369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ОП.06. Охрана труда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Миасский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геологоразведочный колледж»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9962205"/>
                  </a:ext>
                </a:extLst>
              </a:tr>
              <a:tr h="44369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ОП.07. Основы информационных технологий в профессиональной деятельности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trike="noStrike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«</a:t>
                      </a:r>
                      <a:r>
                        <a:rPr lang="ru-RU" sz="1400" strike="noStrike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Миасский</a:t>
                      </a:r>
                      <a:r>
                        <a:rPr lang="ru-RU" sz="1400" strike="noStrike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геологоразведочный колледж»</a:t>
                      </a:r>
                    </a:p>
                  </a:txBody>
                  <a:tcPr marL="19970" marR="199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5233360"/>
                  </a:ext>
                </a:extLst>
              </a:tr>
              <a:tr h="443691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ОП.08. Безопасность жизнедеятельности</a:t>
                      </a:r>
                    </a:p>
                  </a:txBody>
                  <a:tcPr marL="23312" marR="23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Каслинский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промышленно-гуманитарный техникум»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661586"/>
                  </a:ext>
                </a:extLst>
              </a:tr>
              <a:tr h="725628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ПМ.01 Техническое обслуживание и ремонт основных узлов обслуживаемого оборудования, электрических машин, аппаратов, механизмов и приборов подвижного состава</a:t>
                      </a:r>
                    </a:p>
                  </a:txBody>
                  <a:tcPr marL="23312" marR="23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Миасский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геологоразведочный колледж»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7191136"/>
                  </a:ext>
                </a:extLst>
              </a:tr>
              <a:tr h="907034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ПМ.02 Контроль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качества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отремонтированных узлов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обслуживаемого оборудования, электрических машин, аппаратов, механизмов и приборов подвижного состава</a:t>
                      </a:r>
                    </a:p>
                  </a:txBody>
                  <a:tcPr marL="23312" marR="23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ГБПОУ «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Каслинский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промышленно-гуманитарный техникум»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0508325"/>
                  </a:ext>
                </a:extLst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242417" y="116632"/>
            <a:ext cx="6777855" cy="79208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ОП, ПМ, МДК образовательной программы по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специальности 23.01.10 Слесарь по обслуживанию и ремонту подвижного состава</a:t>
            </a:r>
          </a:p>
        </p:txBody>
      </p:sp>
    </p:spTree>
    <p:extLst>
      <p:ext uri="{BB962C8B-B14F-4D97-AF65-F5344CB8AC3E}">
        <p14:creationId xmlns:p14="http://schemas.microsoft.com/office/powerpoint/2010/main" val="10300862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8316701"/>
              </p:ext>
            </p:extLst>
          </p:nvPr>
        </p:nvGraphicFramePr>
        <p:xfrm>
          <a:off x="242417" y="875880"/>
          <a:ext cx="8650063" cy="5217417"/>
        </p:xfrm>
        <a:graphic>
          <a:graphicData uri="http://schemas.openxmlformats.org/drawingml/2006/table">
            <a:tbl>
              <a:tblPr firstRow="1" firstCol="1" bandRow="1"/>
              <a:tblGrid>
                <a:gridCol w="4008184">
                  <a:extLst>
                    <a:ext uri="{9D8B030D-6E8A-4147-A177-3AD203B41FA5}">
                      <a16:colId xmlns:a16="http://schemas.microsoft.com/office/drawing/2014/main" val="9909758"/>
                    </a:ext>
                  </a:extLst>
                </a:gridCol>
                <a:gridCol w="4641879">
                  <a:extLst>
                    <a:ext uri="{9D8B030D-6E8A-4147-A177-3AD203B41FA5}">
                      <a16:colId xmlns:a16="http://schemas.microsoft.com/office/drawing/2014/main" val="3876690341"/>
                    </a:ext>
                  </a:extLst>
                </a:gridCol>
              </a:tblGrid>
              <a:tr h="6150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ОП, ПМ, МДК 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ПОО</a:t>
                      </a:r>
                    </a:p>
                  </a:txBody>
                  <a:tcPr marL="23312" marR="23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1271539"/>
                  </a:ext>
                </a:extLst>
              </a:tr>
              <a:tr h="62179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ОП.01. Техническое черчение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Карталинский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многоотраслевой техникум»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877254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ОП.02. Электротехника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«Челябинский профессиональный колледж»</a:t>
                      </a:r>
                      <a:endParaRPr lang="ru-RU" sz="16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364908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ОП.03. Материаловедение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Карталинский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многоотраслевой техникум»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7338536"/>
                  </a:ext>
                </a:extLst>
              </a:tr>
              <a:tr h="621790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ОП.04. Охрана труда</a:t>
                      </a:r>
                      <a:endParaRPr lang="ru-RU" sz="16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«Челябинский профессиональный колледж»</a:t>
                      </a:r>
                      <a:endParaRPr lang="ru-RU" sz="16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52993"/>
                  </a:ext>
                </a:extLst>
              </a:tr>
              <a:tr h="62179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ОП.05. Общий курс железных дорог	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Карталинский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многоотраслевой техникум»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0384805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ОП.06. Безопасность жизнедеятельности	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«Челябинский профессиональный колледж»</a:t>
                      </a:r>
                      <a:endParaRPr lang="ru-RU" sz="16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9962205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ПМ.01 Монтаж устройств СЦБ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Карталинский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многоотраслевой техникум»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5233360"/>
                  </a:ext>
                </a:extLst>
              </a:tr>
              <a:tr h="621790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ПМ.02 Техническое обслуживание оборудования устройств СЦБ</a:t>
                      </a:r>
                    </a:p>
                  </a:txBody>
                  <a:tcPr marL="23312" marR="23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«Челябинский профессиональный колледж»</a:t>
                      </a:r>
                      <a:endParaRPr lang="ru-RU" sz="16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661586"/>
                  </a:ext>
                </a:extLst>
              </a:tr>
              <a:tr h="871626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ПМ.03 Ремонт устройств СЦБ и контроль соответствия технологическим параметрам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Карталинский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многоотраслевой техникум»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7191136"/>
                  </a:ext>
                </a:extLst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242417" y="116632"/>
            <a:ext cx="6777855" cy="79208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ОП, ПМ, МДК образовательной программы по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специальности 23.01.14 Электромонтер устройств сигнализации, централизации, блокировки (СЦБ)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779912" y="220486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							</a:t>
            </a:r>
          </a:p>
        </p:txBody>
      </p:sp>
    </p:spTree>
    <p:extLst>
      <p:ext uri="{BB962C8B-B14F-4D97-AF65-F5344CB8AC3E}">
        <p14:creationId xmlns:p14="http://schemas.microsoft.com/office/powerpoint/2010/main" val="12992424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03176"/>
          </a:xfrm>
        </p:spPr>
        <p:txBody>
          <a:bodyPr>
            <a:normAutofit/>
          </a:bodyPr>
          <a:lstStyle/>
          <a:p>
            <a:r>
              <a:rPr lang="ru-RU" dirty="0" smtClean="0"/>
              <a:t>Состав экспертной комиссии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268760"/>
            <a:ext cx="7200800" cy="4968552"/>
          </a:xfrm>
        </p:spPr>
        <p:txBody>
          <a:bodyPr>
            <a:normAutofit lnSpcReduction="10000"/>
          </a:bodyPr>
          <a:lstStyle/>
          <a:p>
            <a:pPr font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экспертной комиссии для образовательных программ:</a:t>
            </a:r>
          </a:p>
          <a:p>
            <a:pPr marL="0" indent="442913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23.01.17 Мастер по ремонту и обслуживанию автомобилей;</a:t>
            </a:r>
          </a:p>
          <a:p>
            <a:pPr marL="0" indent="442913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23.01.06 Машинист дорожных и строительных машин;</a:t>
            </a:r>
          </a:p>
          <a:p>
            <a:pPr marL="0" indent="442913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23.01.07 Машинист крана (крановщик);</a:t>
            </a:r>
          </a:p>
          <a:p>
            <a:pPr marL="0" indent="442913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23.01.08 Слесарь по ремонту строительных машин;</a:t>
            </a:r>
          </a:p>
          <a:p>
            <a:pPr marL="0" indent="442913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23.01.09 Машинист локомотива;</a:t>
            </a:r>
          </a:p>
          <a:p>
            <a:pPr marL="0" indent="442913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23.01.10 Слесарь по обслуживанию и ремонту подвижного состава;</a:t>
            </a:r>
          </a:p>
          <a:p>
            <a:pPr marL="0" indent="442913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23.01.14 Электромонтер устройств сигнализации, централизации, блокировки (СЦБ)</a:t>
            </a:r>
          </a:p>
          <a:p>
            <a:pPr marL="0" indent="447675" algn="just" font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определяется образовательными организациями- разработчиками ЦОР самостоятельно, закрепляется протоколом ВТК.</a:t>
            </a:r>
          </a:p>
          <a:p>
            <a:pPr marL="0" indent="447675" algn="just" fontAlgn="ctr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Списочный состав экспертной комиссии необходимо предоставить до 03.02.2021 электронным письмом на адрес: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chelatteh@yandex.ru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7960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ЦОР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1412776"/>
            <a:ext cx="7130754" cy="4536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 дисциплины, ПМ</a:t>
            </a:r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МДК.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Учебно-методическая документация курса.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Лекции, опорные конспекты, схемы, презентации.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Лабораторные и практические работы.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Контрольные измерительные материалы.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Самостоятельная работа студентов.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Интернет-ресурсы.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1522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027" y="764704"/>
            <a:ext cx="6347713" cy="432048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структурным элементам ЦОР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18" y="1196752"/>
            <a:ext cx="7200802" cy="5348667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«Учебно-методическая документация курса»,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 тематический план, который размещается в формате .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pdf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«Лекции, опорные конспекты, схемы, презентации»,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видеолекции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лекции в текстовом формате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pdf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 презентацией, иллюстративный материал (фотографии, графики, диаграммы, схемы, таблицы, карты),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форматах коротких тематических фрагментов, поясняющих содержание темы.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«Лабораторные и практические работы»,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 задания для выполнения практических и (или) лабораторных (интерактивных) работ с применением алгоритмов онлайн-симуляторов, тренажеров, виртуальных лабораторий с учетом поставленной образовательной задачи.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«Контрольно-измерительные материалы»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быть представлен в виде теста или практического задания, контрольной работы по курсу, для использования в текущем и (или) промежуточном контроле.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методических рекомендациях к выполнению итогового контрольного мероприятия необходимо подробно прописывать, как выполнять итоговое контрольное мероприятие, как оно будет оцениваться, какие требования предъявляются к оформлению задания.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«Самостоятельная работа студентов»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предполагает текстовый материал с записями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видеолекций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формате коротких тематических фрагментов, поясняющих сложные моменты и решения; интерактивный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видеоконтент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с встроенными вопросами для самоконтроля, комментариями преподавателя, субтитрами, тестовыми заданиями, глоссарий и т.д.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«Интернет-ресурсы»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должен быть представлен перечнем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интернет-ресурсов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дисциплине, ПМ, МДК с адресом доступа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28184" y="201414"/>
            <a:ext cx="273630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письма ГБУ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ДПО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«ЧИРПО»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04.12.2020 №01/23-445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3533383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188640"/>
            <a:ext cx="6347713" cy="803176"/>
          </a:xfrm>
        </p:spPr>
        <p:txBody>
          <a:bodyPr>
            <a:no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Резервное копирование электронного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курса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92696"/>
            <a:ext cx="6912768" cy="5544616"/>
          </a:xfrm>
        </p:spPr>
        <p:txBody>
          <a:bodyPr>
            <a:normAutofit fontScale="47500" lnSpcReduction="20000"/>
          </a:bodyPr>
          <a:lstStyle/>
          <a:p>
            <a:pPr marL="0" indent="447675" algn="just">
              <a:lnSpc>
                <a:spcPct val="120000"/>
              </a:lnSpc>
              <a:buSzPct val="100000"/>
              <a:buFont typeface="+mj-lt"/>
              <a:buAutoNum type="arabicPeriod"/>
            </a:pP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Зайдите на страницу курса. В меню слева в разделе "Настройки" (в некоторых версиях раздел называется "Управление") выберите вкладку  "Резервное 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копирование".</a:t>
            </a:r>
            <a:endParaRPr lang="ru-RU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47675" algn="just">
              <a:lnSpc>
                <a:spcPct val="120000"/>
              </a:lnSpc>
              <a:buSzPct val="100000"/>
              <a:buFont typeface="+mj-lt"/>
              <a:buAutoNum type="arabicPeriod"/>
            </a:pP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открывшейся странице оставьте отметку на тех ресурсах, которые вы хотите внести в резервную копию, и решите, нужно ли сохранять информацию о пользователях, их ролях, о датах событий на курсе в календаре и др. </a:t>
            </a:r>
            <a:endParaRPr lang="ru-RU" sz="3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47675" algn="just">
              <a:lnSpc>
                <a:spcPct val="120000"/>
              </a:lnSpc>
              <a:buSzPct val="100000"/>
              <a:buFont typeface="+mj-lt"/>
              <a:buAutoNum type="arabicPeriod"/>
            </a:pP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Затем 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нажмите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последовательно "Далее", еще раз проверяя перечень включаемых в копию элементов и по предложению системы 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выполните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резервное копирование.</a:t>
            </a:r>
          </a:p>
          <a:p>
            <a:pPr marL="0" indent="447675" algn="just">
              <a:lnSpc>
                <a:spcPct val="120000"/>
              </a:lnSpc>
              <a:buSzPct val="100000"/>
              <a:buFont typeface="+mj-lt"/>
              <a:buAutoNum type="arabicPeriod"/>
            </a:pP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окончании откроется страница с названием "Область резервных копий курса". Первым в списке файлов будет ваша копия. Нажмите справа от названия копии кнопку "скачать", если предполагаете 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переслать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файл по электронной почте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47675" algn="just">
              <a:lnSpc>
                <a:spcPct val="120000"/>
              </a:lnSpc>
              <a:buSzPct val="100000"/>
              <a:buFont typeface="+mj-lt"/>
              <a:buAutoNum type="arabicPeriod"/>
            </a:pP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Создайте электронное письмо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адрес: </a:t>
            </a:r>
            <a:r>
              <a:rPr lang="en-US" sz="3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chelatteh@yandex.ru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 теме письма укажите «Горбачевой В.А. Электронный курс для репозитория».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тексте самого письма 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напишите:  </a:t>
            </a:r>
            <a:r>
              <a:rPr lang="ru-RU" sz="3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«Высылаем </a:t>
            </a:r>
            <a:r>
              <a:rPr lang="ru-RU" sz="3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резервную копию электронного курса  </a:t>
            </a:r>
            <a:r>
              <a:rPr lang="ru-RU" sz="3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&lt;название курса, название ПОО&gt;»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Вставьте резервную копию курса. Ниже </a:t>
            </a:r>
            <a:r>
              <a:rPr lang="ru-RU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указажите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ФИО ответственного за деятельность 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репозитории работника вашей организации, телефон для 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Отправьте письмо.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8207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00808"/>
            <a:ext cx="7848872" cy="2160239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447675"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работе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ВТК размещена на сайте ГБПОУ «Челябинский автотранспортный техникум» по ссылке</a:t>
            </a:r>
          </a:p>
          <a:p>
            <a:pPr marL="0" indent="0" algn="ctr">
              <a:buNone/>
            </a:pP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://chelatt.ru/content/omo.php</a:t>
            </a:r>
            <a:endParaRPr lang="ru-RU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0079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73984"/>
            <a:ext cx="8260672" cy="129243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Нормативно-правовая база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628800"/>
            <a:ext cx="7056784" cy="3880773"/>
          </a:xfrm>
        </p:spPr>
        <p:txBody>
          <a:bodyPr>
            <a:normAutofit/>
          </a:bodyPr>
          <a:lstStyle/>
          <a:p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Министра образования и науки Челябинской области от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08.04.2020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№1201/3963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создании регионального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репозитория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СПО».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Министра образования и науки Челябинской области от 14.09.2020 года №01/1913 «Об организации методической работы в системе СПО Челябинской области в 2020 году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89176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79558" y="1556792"/>
            <a:ext cx="7260794" cy="1646302"/>
          </a:xfrm>
        </p:spPr>
        <p:txBody>
          <a:bodyPr/>
          <a:lstStyle/>
          <a:p>
            <a:pPr algn="just"/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5892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31168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Методическая база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9" y="1340768"/>
            <a:ext cx="6770713" cy="5112568"/>
          </a:xfrm>
        </p:spPr>
        <p:txBody>
          <a:bodyPr>
            <a:normAutofit fontScale="92500" lnSpcReduction="20000"/>
          </a:bodyPr>
          <a:lstStyle/>
          <a:p>
            <a:pPr marL="0" indent="447675"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Примерные основные образовательные программы </a:t>
            </a:r>
            <a:r>
              <a:rPr lang="ru-RU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профессиям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среднего профессионального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образования:</a:t>
            </a:r>
          </a:p>
          <a:p>
            <a:pPr marL="0" indent="442913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23.01.17 Мастер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ремонту и обслуживанию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автомобилей;</a:t>
            </a:r>
          </a:p>
          <a:p>
            <a:pPr marL="0" indent="442913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23.01.06 Машинист дорожных и строительных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машин;</a:t>
            </a:r>
          </a:p>
          <a:p>
            <a:pPr marL="0" indent="442913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23.01.07 Машинист крана (крановщик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indent="442913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23.01.08 Слесарь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ремонту строительных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машин;</a:t>
            </a:r>
          </a:p>
          <a:p>
            <a:pPr marL="0" indent="442913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23.01.09 Машинист локомотива;</a:t>
            </a:r>
          </a:p>
          <a:p>
            <a:pPr marL="0" indent="442913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23.01.10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Слесарь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обслуживанию и ремонту подвижного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состава;</a:t>
            </a:r>
          </a:p>
          <a:p>
            <a:pPr marL="0" indent="442913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23.01.14 Электромонтер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устройств сигнализации, централизации, блокировки (СЦБ)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47675"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заседания Областного методического объединения преподавателей УГС 23.00.00 Техника и  технологии  наземного  транспорта, 20.00.00 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Техносферная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безопасность и 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природообустройство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30.10.2020.</a:t>
            </a:r>
          </a:p>
          <a:p>
            <a:pPr marL="0" indent="447675"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Информационное письмо ГБУ ДПО «Челябинский институт развития профессионального образования» от 04.12.2020 №01/23-445 о порядке работы по разработке образовательного контента.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0037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628800"/>
            <a:ext cx="756084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7675"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репозиторий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цифровых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ресурсов предназначен для формирования регионального банка ЦОР в образовательной деятельности для профессиональных  образовательных организаций Челябинской области, реализующих программы среднего профессионального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79483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9" name="Прямая со стрелкой 68"/>
          <p:cNvCxnSpPr/>
          <p:nvPr/>
        </p:nvCxnSpPr>
        <p:spPr>
          <a:xfrm flipH="1" flipV="1">
            <a:off x="4496619" y="5831483"/>
            <a:ext cx="3318" cy="236382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 flipH="1" flipV="1">
            <a:off x="4474251" y="4082323"/>
            <a:ext cx="3318" cy="236382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 flipH="1" flipV="1">
            <a:off x="4468136" y="3311896"/>
            <a:ext cx="3318" cy="236382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67307"/>
            <a:ext cx="8928992" cy="304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Блок-схема процесса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0387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496356" y="524653"/>
            <a:ext cx="5791200" cy="457200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Приказ МО и Н Челябинской области о наполнении регионального репозитория</a:t>
            </a:r>
            <a:endParaRPr lang="ru-RU" sz="1400" b="1" dirty="0">
              <a:solidFill>
                <a:schemeClr val="tx1"/>
              </a:solidFill>
              <a:latin typeface="Arial"/>
              <a:ea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87574" y="1933698"/>
            <a:ext cx="4194000" cy="594000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200" dirty="0" smtClean="0"/>
          </a:p>
          <a:p>
            <a:pPr algn="ctr">
              <a:spcAft>
                <a:spcPts val="0"/>
              </a:spcAft>
            </a:pPr>
            <a:endParaRPr lang="ru-RU" sz="1200" dirty="0" smtClean="0">
              <a:solidFill>
                <a:srgbClr val="333300"/>
              </a:solidFill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endParaRPr lang="ru-RU" sz="1200" dirty="0" smtClean="0">
              <a:solidFill>
                <a:srgbClr val="333300"/>
              </a:solidFill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Формирование временной рабочей группы по разработке цифровых </a:t>
            </a:r>
            <a:r>
              <a:rPr lang="ru-RU" sz="1200" dirty="0">
                <a:solidFill>
                  <a:schemeClr val="tx1"/>
                </a:solidFill>
                <a:latin typeface="Times New Roman"/>
                <a:ea typeface="Times New Roman"/>
              </a:rPr>
              <a:t>образовательных ресурсов </a:t>
            </a:r>
            <a:endParaRPr lang="ru-RU" sz="1100" b="1" dirty="0" smtClean="0">
              <a:solidFill>
                <a:schemeClr val="tx1"/>
              </a:solidFill>
              <a:latin typeface="Arial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Отв.: руководитель ОМО</a:t>
            </a:r>
            <a:endParaRPr lang="ru-RU" sz="1100" b="1" dirty="0" smtClean="0">
              <a:solidFill>
                <a:schemeClr val="tx1"/>
              </a:solidFill>
              <a:latin typeface="Arial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1200" b="1" dirty="0" smtClean="0">
                <a:solidFill>
                  <a:srgbClr val="333300"/>
                </a:solidFill>
                <a:latin typeface="Arial"/>
                <a:ea typeface="Times New Roman"/>
              </a:rPr>
              <a:t> </a:t>
            </a:r>
            <a:endParaRPr lang="ru-RU" sz="1100" b="1" dirty="0" smtClean="0">
              <a:solidFill>
                <a:srgbClr val="333300"/>
              </a:solidFill>
              <a:latin typeface="Arial"/>
              <a:ea typeface="Times New Roman"/>
            </a:endParaRPr>
          </a:p>
          <a:p>
            <a:pPr algn="just"/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397994" y="2777977"/>
            <a:ext cx="4194000" cy="594000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endParaRPr lang="ru-RU" sz="1200" dirty="0" smtClean="0">
              <a:solidFill>
                <a:srgbClr val="333300"/>
              </a:solidFill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Разработка (актуализация) цифровых образовательных ресурсов (ЦОР)</a:t>
            </a:r>
          </a:p>
          <a:p>
            <a:pPr algn="ctr">
              <a:spcAft>
                <a:spcPts val="0"/>
              </a:spcAft>
            </a:pP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Отв.: </a:t>
            </a:r>
            <a:r>
              <a:rPr lang="ru-RU" sz="12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руководитель ОМО</a:t>
            </a:r>
            <a:endParaRPr lang="ru-RU" sz="1100" b="1" dirty="0" smtClean="0">
              <a:solidFill>
                <a:schemeClr val="tx1"/>
              </a:solidFill>
              <a:latin typeface="Arial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1100" b="1" dirty="0" smtClean="0">
                <a:solidFill>
                  <a:srgbClr val="333300"/>
                </a:solidFill>
                <a:latin typeface="Arial"/>
                <a:ea typeface="Times New Roman"/>
              </a:rPr>
              <a:t> </a:t>
            </a:r>
            <a:endParaRPr lang="ru-RU" sz="1100" b="1" dirty="0">
              <a:solidFill>
                <a:srgbClr val="333300"/>
              </a:solidFill>
              <a:latin typeface="Arial"/>
              <a:ea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387574" y="5355467"/>
            <a:ext cx="4194000" cy="503167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endParaRPr lang="ru-RU" sz="1100" b="1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Размещение ЦОР в региональном репозитории</a:t>
            </a:r>
          </a:p>
          <a:p>
            <a:pPr algn="ctr">
              <a:spcAft>
                <a:spcPts val="0"/>
              </a:spcAft>
            </a:pP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Отв.: технический специалист</a:t>
            </a:r>
            <a:endParaRPr lang="ru-RU" sz="1100" b="1" dirty="0" smtClean="0">
              <a:solidFill>
                <a:schemeClr val="tx1"/>
              </a:solidFill>
              <a:latin typeface="Arial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1200" b="1" dirty="0" smtClean="0">
                <a:solidFill>
                  <a:srgbClr val="333300"/>
                </a:solidFill>
                <a:latin typeface="Arial"/>
                <a:ea typeface="Times New Roman"/>
              </a:rPr>
              <a:t> </a:t>
            </a:r>
            <a:endParaRPr lang="ru-RU" sz="1100" b="1" dirty="0">
              <a:solidFill>
                <a:srgbClr val="333300"/>
              </a:solidFill>
              <a:latin typeface="Arial"/>
              <a:ea typeface="Times New Roman"/>
            </a:endParaRPr>
          </a:p>
        </p:txBody>
      </p:sp>
      <p:sp>
        <p:nvSpPr>
          <p:cNvPr id="9" name="Блок-схема: документ 8"/>
          <p:cNvSpPr/>
          <p:nvPr/>
        </p:nvSpPr>
        <p:spPr>
          <a:xfrm>
            <a:off x="6883995" y="1103081"/>
            <a:ext cx="1836000" cy="601200"/>
          </a:xfrm>
          <a:prstGeom prst="flowChartDocumen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</a:pP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</a:pPr>
            <a:r>
              <a:rPr lang="ru-RU" sz="1050" dirty="0" smtClean="0">
                <a:solidFill>
                  <a:schemeClr val="tx1"/>
                </a:solidFill>
                <a:latin typeface="Times New Roman"/>
                <a:ea typeface="Times New Roman"/>
              </a:rPr>
              <a:t>Перечень дисциплин, ПМ, МДК по соответствующей примерной ОП </a:t>
            </a:r>
          </a:p>
          <a:p>
            <a:pPr>
              <a:spcAft>
                <a:spcPts val="0"/>
              </a:spcAft>
            </a:pPr>
            <a:r>
              <a:rPr lang="ru-RU" sz="1000" dirty="0" smtClean="0">
                <a:solidFill>
                  <a:srgbClr val="333300"/>
                </a:solidFill>
                <a:latin typeface="Times New Roman"/>
                <a:ea typeface="Times New Roman"/>
              </a:rPr>
              <a:t> 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Блок-схема: документ 12"/>
          <p:cNvSpPr/>
          <p:nvPr/>
        </p:nvSpPr>
        <p:spPr>
          <a:xfrm>
            <a:off x="227136" y="1096190"/>
            <a:ext cx="1835862" cy="600775"/>
          </a:xfrm>
          <a:prstGeom prst="flowChartDocumen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</a:pP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Примерная  программа специальности, профессии</a:t>
            </a:r>
            <a:endParaRPr lang="ru-RU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1601019" y="6069821"/>
            <a:ext cx="5791200" cy="513499"/>
          </a:xfrm>
          <a:prstGeom prst="ellipse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Наполнение регионального репозитория цифровыми образовательными ресурсами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sp>
        <p:nvSpPr>
          <p:cNvPr id="23" name="Блок-схема: документ 22"/>
          <p:cNvSpPr/>
          <p:nvPr/>
        </p:nvSpPr>
        <p:spPr>
          <a:xfrm>
            <a:off x="233579" y="1961918"/>
            <a:ext cx="1836000" cy="601200"/>
          </a:xfrm>
          <a:prstGeom prst="flowChartDocumen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</a:pP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</a:pPr>
            <a:r>
              <a:rPr lang="ru-RU" sz="1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Перечень ПОО, реализующих образовательную программу</a:t>
            </a:r>
            <a:r>
              <a:rPr lang="ru-RU" sz="1000" dirty="0" smtClean="0">
                <a:solidFill>
                  <a:srgbClr val="333300"/>
                </a:solidFill>
                <a:latin typeface="Times New Roman"/>
                <a:ea typeface="Times New Roman"/>
              </a:rPr>
              <a:t> </a:t>
            </a:r>
            <a:endParaRPr lang="ru-RU" sz="1050" b="1" dirty="0" smtClean="0">
              <a:solidFill>
                <a:srgbClr val="333300"/>
              </a:solidFill>
              <a:latin typeface="Arial"/>
              <a:ea typeface="Times New Roman"/>
            </a:endParaRP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Блок-схема: документ 24"/>
          <p:cNvSpPr/>
          <p:nvPr/>
        </p:nvSpPr>
        <p:spPr>
          <a:xfrm>
            <a:off x="6888878" y="1972879"/>
            <a:ext cx="1836000" cy="601200"/>
          </a:xfrm>
          <a:prstGeom prst="flowChartDocumen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</a:pPr>
            <a:r>
              <a:rPr lang="ru-RU" sz="1050" dirty="0" smtClean="0">
                <a:solidFill>
                  <a:schemeClr val="tx1"/>
                </a:solidFill>
                <a:latin typeface="Times New Roman"/>
                <a:ea typeface="Times New Roman"/>
              </a:rPr>
              <a:t>Сформированный состав ВТК</a:t>
            </a:r>
            <a:r>
              <a:rPr lang="ru-RU" sz="1050" dirty="0" smtClean="0">
                <a:solidFill>
                  <a:srgbClr val="333300"/>
                </a:solidFill>
                <a:latin typeface="Times New Roman"/>
                <a:ea typeface="Times New Roman"/>
              </a:rPr>
              <a:t> </a:t>
            </a:r>
            <a:endParaRPr lang="ru-RU" sz="1100" b="1" dirty="0">
              <a:solidFill>
                <a:srgbClr val="333300"/>
              </a:solidFill>
              <a:latin typeface="Arial"/>
              <a:ea typeface="Times New Roman"/>
            </a:endParaRPr>
          </a:p>
        </p:txBody>
      </p:sp>
      <p:sp>
        <p:nvSpPr>
          <p:cNvPr id="26" name="Блок-схема: документ 25"/>
          <p:cNvSpPr/>
          <p:nvPr/>
        </p:nvSpPr>
        <p:spPr>
          <a:xfrm>
            <a:off x="227136" y="2574079"/>
            <a:ext cx="1844298" cy="966697"/>
          </a:xfrm>
          <a:prstGeom prst="flowChartDocumen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</a:pPr>
            <a:endParaRPr lang="ru-RU" sz="1000" dirty="0" smtClean="0">
              <a:solidFill>
                <a:srgbClr val="333300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1050" dirty="0" smtClean="0">
                <a:solidFill>
                  <a:schemeClr val="tx1"/>
                </a:solidFill>
                <a:latin typeface="Times New Roman"/>
                <a:ea typeface="Times New Roman"/>
              </a:rPr>
              <a:t>1)Сформированный состав ВТК</a:t>
            </a:r>
          </a:p>
          <a:p>
            <a:pPr>
              <a:spcAft>
                <a:spcPts val="0"/>
              </a:spcAft>
            </a:pPr>
            <a:r>
              <a:rPr lang="ru-RU" sz="1050" dirty="0" smtClean="0">
                <a:solidFill>
                  <a:schemeClr val="tx1"/>
                </a:solidFill>
                <a:latin typeface="Times New Roman"/>
                <a:ea typeface="Times New Roman"/>
              </a:rPr>
              <a:t>2) Перечень дисциплин, ПМ, МДК</a:t>
            </a:r>
          </a:p>
          <a:p>
            <a:pPr>
              <a:spcAft>
                <a:spcPts val="0"/>
              </a:spcAft>
            </a:pPr>
            <a:r>
              <a:rPr lang="ru-RU" sz="1050" dirty="0" smtClean="0">
                <a:solidFill>
                  <a:schemeClr val="tx1"/>
                </a:solidFill>
                <a:latin typeface="Times New Roman"/>
                <a:ea typeface="Times New Roman"/>
              </a:rPr>
              <a:t>3) Примерная программа </a:t>
            </a:r>
            <a:endParaRPr lang="ru-RU" sz="1050" b="1" dirty="0" smtClean="0">
              <a:solidFill>
                <a:schemeClr val="tx1"/>
              </a:solidFill>
              <a:latin typeface="Arial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1000" dirty="0" smtClean="0">
                <a:solidFill>
                  <a:srgbClr val="333300"/>
                </a:solidFill>
                <a:latin typeface="Times New Roman"/>
                <a:ea typeface="Times New Roman"/>
              </a:rPr>
              <a:t> </a:t>
            </a:r>
            <a:endParaRPr lang="ru-RU" sz="1000" strike="sngStrike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Блок-схема: документ 26"/>
          <p:cNvSpPr/>
          <p:nvPr/>
        </p:nvSpPr>
        <p:spPr>
          <a:xfrm>
            <a:off x="6895009" y="2777976"/>
            <a:ext cx="1836000" cy="601200"/>
          </a:xfrm>
          <a:prstGeom prst="flowChartDocumen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</a:pPr>
            <a:r>
              <a:rPr lang="ru-RU" sz="105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ЦОР по дисциплинам, ПМ, МДК</a:t>
            </a:r>
            <a:endParaRPr lang="ru-RU" sz="1050" dirty="0">
              <a:solidFill>
                <a:schemeClr val="tx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sp>
        <p:nvSpPr>
          <p:cNvPr id="28" name="Блок-схема: документ 27"/>
          <p:cNvSpPr/>
          <p:nvPr/>
        </p:nvSpPr>
        <p:spPr>
          <a:xfrm>
            <a:off x="247660" y="3624509"/>
            <a:ext cx="1836000" cy="601200"/>
          </a:xfrm>
          <a:prstGeom prst="flowChartDocumen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</a:pPr>
            <a:r>
              <a:rPr lang="ru-RU" sz="105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1) ЦОР </a:t>
            </a:r>
            <a:r>
              <a:rPr lang="ru-RU" sz="1050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 дисциплинам, ПМ, </a:t>
            </a:r>
            <a:r>
              <a:rPr lang="ru-RU" sz="105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МДК</a:t>
            </a:r>
          </a:p>
          <a:p>
            <a:pPr>
              <a:spcAft>
                <a:spcPts val="0"/>
              </a:spcAft>
            </a:pPr>
            <a:r>
              <a:rPr lang="ru-RU" sz="105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2) Примерная программа</a:t>
            </a:r>
          </a:p>
        </p:txBody>
      </p:sp>
      <p:sp>
        <p:nvSpPr>
          <p:cNvPr id="29" name="Блок-схема: документ 28"/>
          <p:cNvSpPr/>
          <p:nvPr/>
        </p:nvSpPr>
        <p:spPr>
          <a:xfrm>
            <a:off x="6900393" y="3540776"/>
            <a:ext cx="1836000" cy="601200"/>
          </a:xfrm>
          <a:prstGeom prst="flowChartDocumen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50" dirty="0" smtClean="0">
                <a:solidFill>
                  <a:schemeClr val="tx1"/>
                </a:solidFill>
                <a:latin typeface="Times New Roman"/>
                <a:ea typeface="Times New Roman"/>
              </a:rPr>
              <a:t>Экспертное заключение</a:t>
            </a:r>
            <a:endParaRPr lang="ru-RU" sz="1100" b="1" dirty="0">
              <a:solidFill>
                <a:schemeClr val="tx1"/>
              </a:solidFill>
              <a:latin typeface="Arial"/>
              <a:ea typeface="Times New Roman"/>
            </a:endParaRPr>
          </a:p>
        </p:txBody>
      </p:sp>
      <p:cxnSp>
        <p:nvCxnSpPr>
          <p:cNvPr id="36" name="Прямая со стрелкой 35"/>
          <p:cNvCxnSpPr/>
          <p:nvPr/>
        </p:nvCxnSpPr>
        <p:spPr>
          <a:xfrm flipV="1">
            <a:off x="6444379" y="1389781"/>
            <a:ext cx="436993" cy="13318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6570884" y="2247863"/>
            <a:ext cx="310487" cy="1137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6580137" y="3828118"/>
            <a:ext cx="310487" cy="1137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Ромб 31"/>
          <p:cNvSpPr/>
          <p:nvPr/>
        </p:nvSpPr>
        <p:spPr>
          <a:xfrm>
            <a:off x="2380801" y="4312808"/>
            <a:ext cx="4194000" cy="842568"/>
          </a:xfrm>
          <a:prstGeom prst="diamond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endParaRPr lang="ru-RU" sz="1200" dirty="0" smtClean="0">
              <a:solidFill>
                <a:srgbClr val="333300"/>
              </a:solidFill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ЦОР соответствует требованиям?</a:t>
            </a:r>
            <a:endParaRPr lang="ru-RU" sz="1100" b="1" dirty="0" smtClean="0">
              <a:solidFill>
                <a:schemeClr val="tx1"/>
              </a:solidFill>
              <a:latin typeface="Arial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1100" b="1" dirty="0" smtClean="0">
                <a:solidFill>
                  <a:srgbClr val="333300"/>
                </a:solidFill>
                <a:latin typeface="Arial"/>
                <a:ea typeface="Times New Roman"/>
              </a:rPr>
              <a:t> </a:t>
            </a:r>
            <a:endParaRPr lang="ru-RU" sz="1100" b="1" dirty="0">
              <a:solidFill>
                <a:srgbClr val="333300"/>
              </a:solidFill>
              <a:latin typeface="Arial"/>
              <a:ea typeface="Times New Roma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54963" y="5141350"/>
            <a:ext cx="4369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80801" y="1104071"/>
            <a:ext cx="4194000" cy="592894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dirty="0" smtClean="0"/>
              <a:t> </a:t>
            </a:r>
          </a:p>
          <a:p>
            <a:pPr algn="ctr">
              <a:spcAft>
                <a:spcPts val="0"/>
              </a:spcAft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Определение структуры программы для размещения в региональном репозитории </a:t>
            </a:r>
            <a:endParaRPr lang="ru-RU" sz="1100" b="1" dirty="0" smtClean="0">
              <a:solidFill>
                <a:schemeClr val="tx1"/>
              </a:solidFill>
              <a:latin typeface="Arial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 Отв.: руководитель ОМО </a:t>
            </a:r>
            <a:endParaRPr lang="ru-RU" sz="1100" b="1" dirty="0" smtClean="0">
              <a:solidFill>
                <a:schemeClr val="tx1"/>
              </a:solidFill>
              <a:latin typeface="Arial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1100" b="1" dirty="0" smtClean="0">
                <a:solidFill>
                  <a:srgbClr val="333300"/>
                </a:solidFill>
                <a:latin typeface="Arial"/>
                <a:ea typeface="Times New Roman"/>
              </a:rPr>
              <a:t> </a:t>
            </a:r>
          </a:p>
          <a:p>
            <a:pPr algn="just"/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386011" y="3548278"/>
            <a:ext cx="4194126" cy="594000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endParaRPr lang="ru-RU" sz="1200" dirty="0" smtClean="0">
              <a:solidFill>
                <a:srgbClr val="333300"/>
              </a:solidFill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Экспертиза ЦОР</a:t>
            </a:r>
          </a:p>
          <a:p>
            <a:pPr algn="ctr">
              <a:spcAft>
                <a:spcPts val="0"/>
              </a:spcAft>
            </a:pP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Отв.: </a:t>
            </a:r>
            <a:r>
              <a:rPr lang="ru-RU" sz="12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руководитель</a:t>
            </a:r>
            <a:r>
              <a:rPr lang="ru-RU" sz="1200" dirty="0" smtClean="0">
                <a:solidFill>
                  <a:srgbClr val="333300"/>
                </a:solidFill>
                <a:latin typeface="Times New Roman"/>
                <a:ea typeface="Times New Roman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ОМО</a:t>
            </a:r>
            <a:endParaRPr lang="ru-RU" sz="1100" b="1" dirty="0" smtClean="0">
              <a:solidFill>
                <a:schemeClr val="tx1"/>
              </a:solidFill>
              <a:latin typeface="Arial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1100" b="1" dirty="0" smtClean="0">
                <a:solidFill>
                  <a:srgbClr val="333300"/>
                </a:solidFill>
                <a:latin typeface="Arial"/>
                <a:ea typeface="Times New Roman"/>
              </a:rPr>
              <a:t> </a:t>
            </a:r>
            <a:endParaRPr lang="ru-RU" sz="1100" b="1" dirty="0">
              <a:solidFill>
                <a:srgbClr val="333300"/>
              </a:solidFill>
              <a:latin typeface="Arial"/>
              <a:ea typeface="Times New Roman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76263" y="4472411"/>
            <a:ext cx="5112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0" name="Прямая со стрелкой 39"/>
          <p:cNvCxnSpPr/>
          <p:nvPr/>
        </p:nvCxnSpPr>
        <p:spPr>
          <a:xfrm>
            <a:off x="6588134" y="3101919"/>
            <a:ext cx="310487" cy="1137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2062998" y="1388644"/>
            <a:ext cx="310487" cy="1137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2073333" y="2227344"/>
            <a:ext cx="310487" cy="1137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2086174" y="3066044"/>
            <a:ext cx="310487" cy="1137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2055020" y="3828118"/>
            <a:ext cx="310487" cy="1137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>
            <a:stCxn id="5" idx="0"/>
          </p:cNvCxnSpPr>
          <p:nvPr/>
        </p:nvCxnSpPr>
        <p:spPr>
          <a:xfrm flipV="1">
            <a:off x="4477801" y="993713"/>
            <a:ext cx="0" cy="11035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 flipH="1" flipV="1">
            <a:off x="4485232" y="1697316"/>
            <a:ext cx="3318" cy="236382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 flipH="1" flipV="1">
            <a:off x="4474251" y="2541594"/>
            <a:ext cx="3318" cy="236382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 flipH="1" flipV="1">
            <a:off x="4484910" y="5162859"/>
            <a:ext cx="10084" cy="185125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Соединительная линия уступом 61"/>
          <p:cNvCxnSpPr>
            <a:stCxn id="32" idx="3"/>
          </p:cNvCxnSpPr>
          <p:nvPr/>
        </p:nvCxnSpPr>
        <p:spPr>
          <a:xfrm flipH="1" flipV="1">
            <a:off x="4481223" y="2659785"/>
            <a:ext cx="2093578" cy="2074307"/>
          </a:xfrm>
          <a:prstGeom prst="bentConnector3">
            <a:avLst>
              <a:gd name="adj1" fmla="val -113591"/>
            </a:avLst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144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32356"/>
            <a:ext cx="6912768" cy="576064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организаций, реализующих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профессии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228200"/>
            <a:ext cx="84969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2341376"/>
              </p:ext>
            </p:extLst>
          </p:nvPr>
        </p:nvGraphicFramePr>
        <p:xfrm>
          <a:off x="395536" y="548680"/>
          <a:ext cx="8424936" cy="5867997"/>
        </p:xfrm>
        <a:graphic>
          <a:graphicData uri="http://schemas.openxmlformats.org/drawingml/2006/table">
            <a:tbl>
              <a:tblPr firstRow="1" firstCol="1" bandRow="1"/>
              <a:tblGrid>
                <a:gridCol w="2880320">
                  <a:extLst>
                    <a:ext uri="{9D8B030D-6E8A-4147-A177-3AD203B41FA5}">
                      <a16:colId xmlns:a16="http://schemas.microsoft.com/office/drawing/2014/main" val="3427264390"/>
                    </a:ext>
                  </a:extLst>
                </a:gridCol>
                <a:gridCol w="5544616">
                  <a:extLst>
                    <a:ext uri="{9D8B030D-6E8A-4147-A177-3AD203B41FA5}">
                      <a16:colId xmlns:a16="http://schemas.microsoft.com/office/drawing/2014/main" val="4172355247"/>
                    </a:ext>
                  </a:extLst>
                </a:gridCol>
              </a:tblGrid>
              <a:tr h="5192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ПОО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908644"/>
                  </a:ext>
                </a:extLst>
              </a:tr>
              <a:tr h="606058">
                <a:tc rowSpan="1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23.01.17 Мастер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 ремонту и обслуживанию автомобилей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«Верхнеуральский агротехнологический  техникум – казачий кадетский корпус»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4104471"/>
                  </a:ext>
                </a:extLst>
              </a:tr>
              <a:tr h="2924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Каслинский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промышленно-гуманитарный техникум»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735523"/>
                  </a:ext>
                </a:extLst>
              </a:tr>
              <a:tr h="2924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Карталинский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многоотраслевой техникум»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0237719"/>
                  </a:ext>
                </a:extLst>
              </a:tr>
              <a:tr h="2924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«Катав-Ивановский индустриальный  техникум»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6393643"/>
                  </a:ext>
                </a:extLst>
              </a:tr>
              <a:tr h="6060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Копейский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политехнический колледж имени С.В. Хохрякова»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540520"/>
                  </a:ext>
                </a:extLst>
              </a:tr>
              <a:tr h="2924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Коркинский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горно-строительный техникум»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1708238"/>
                  </a:ext>
                </a:extLst>
              </a:tr>
              <a:tr h="2924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«Магнитогорский строительно-монтажный техникум»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9725253"/>
                  </a:ext>
                </a:extLst>
              </a:tr>
              <a:tr h="2924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</a:t>
                      </a:r>
                      <a:r>
                        <a:rPr lang="ru-RU" sz="16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Миасский</a:t>
                      </a:r>
                      <a:r>
                        <a:rPr lang="ru-RU" sz="16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машиностроительный колледж»</a:t>
                      </a:r>
                      <a:endParaRPr lang="ru-RU" sz="16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790528"/>
                  </a:ext>
                </a:extLst>
              </a:tr>
              <a:tr h="6060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«Первомайский техникум промышленности строительных материалов»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1587264"/>
                  </a:ext>
                </a:extLst>
              </a:tr>
              <a:tr h="2924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Южноуральский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энергетический техникум»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2445737"/>
                  </a:ext>
                </a:extLst>
              </a:tr>
              <a:tr h="2924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«Челябинский автотранспортный техникум»</a:t>
                      </a:r>
                      <a:endParaRPr lang="ru-RU" sz="16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3717690"/>
                  </a:ext>
                </a:extLst>
              </a:tr>
              <a:tr h="6060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«Челябинский государственный промышленно-гуманитарный техникум им. А.В. Яковлева»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773529"/>
                  </a:ext>
                </a:extLst>
              </a:tr>
              <a:tr h="2924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«Челябинский государственный колледж «Рост»»</a:t>
                      </a:r>
                      <a:endParaRPr lang="ru-RU" sz="16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3575116"/>
                  </a:ext>
                </a:extLst>
              </a:tr>
              <a:tr h="2924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«Южно-Уральский многопрофильный колледж»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8826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9313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32356"/>
            <a:ext cx="6912768" cy="576064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организаций, реализующих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профессии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228200"/>
            <a:ext cx="84969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6575641"/>
              </p:ext>
            </p:extLst>
          </p:nvPr>
        </p:nvGraphicFramePr>
        <p:xfrm>
          <a:off x="395536" y="548675"/>
          <a:ext cx="8424936" cy="6043539"/>
        </p:xfrm>
        <a:graphic>
          <a:graphicData uri="http://schemas.openxmlformats.org/drawingml/2006/table">
            <a:tbl>
              <a:tblPr firstRow="1" firstCol="1" bandRow="1"/>
              <a:tblGrid>
                <a:gridCol w="2880320">
                  <a:extLst>
                    <a:ext uri="{9D8B030D-6E8A-4147-A177-3AD203B41FA5}">
                      <a16:colId xmlns:a16="http://schemas.microsoft.com/office/drawing/2014/main" val="3427264390"/>
                    </a:ext>
                  </a:extLst>
                </a:gridCol>
                <a:gridCol w="5544616">
                  <a:extLst>
                    <a:ext uri="{9D8B030D-6E8A-4147-A177-3AD203B41FA5}">
                      <a16:colId xmlns:a16="http://schemas.microsoft.com/office/drawing/2014/main" val="4172355247"/>
                    </a:ext>
                  </a:extLst>
                </a:gridCol>
              </a:tblGrid>
              <a:tr h="4320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ПОО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908644"/>
                  </a:ext>
                </a:extLst>
              </a:tr>
              <a:tr h="276976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23.01.06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Машинист дорожных и строительных машин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«Магнитогорский строительно-монтажный техникум»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9081575"/>
                  </a:ext>
                </a:extLst>
              </a:tr>
              <a:tr h="2969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«Челябинский государственный колледж «Рост»»</a:t>
                      </a:r>
                      <a:endParaRPr lang="ru-RU" sz="16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3418239"/>
                  </a:ext>
                </a:extLst>
              </a:tr>
              <a:tr h="276976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23.01.07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Машинист крана (крановщик)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«Магнитогорский строительно-монтажный техникум»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3256675"/>
                  </a:ext>
                </a:extLst>
              </a:tr>
              <a:tr h="2769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«Челябинский государственный колледж «Рост»»</a:t>
                      </a:r>
                      <a:endParaRPr lang="ru-RU" sz="16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8481633"/>
                  </a:ext>
                </a:extLst>
              </a:tr>
              <a:tr h="2769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«Южно-Уральский многопрофильный колледж»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0016486"/>
                  </a:ext>
                </a:extLst>
              </a:tr>
              <a:tr h="276976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23.01.08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Слесарь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 ремонту строительных машин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«Златоустовский техникум технологий и экономики»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5176382"/>
                  </a:ext>
                </a:extLst>
              </a:tr>
              <a:tr h="2769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Каслинский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промышленно-гуманитарный техникум»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524779"/>
                  </a:ext>
                </a:extLst>
              </a:tr>
              <a:tr h="3170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Миасский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геологоразведочный колледж»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6089368"/>
                  </a:ext>
                </a:extLst>
              </a:tr>
              <a:tr h="276976"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23.01.09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Машинист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локомотива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«Златоустовский техникум технологий и экономики»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7131135"/>
                  </a:ext>
                </a:extLst>
              </a:tr>
              <a:tr h="2769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Карталинский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многоотраслевой техникум»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2075653"/>
                  </a:ext>
                </a:extLst>
              </a:tr>
              <a:tr h="2769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ГАПОУ ЧО «Политехнический колледж»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5049778"/>
                  </a:ext>
                </a:extLst>
              </a:tr>
              <a:tr h="2769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«Челябинский профессиональный колледж»</a:t>
                      </a:r>
                      <a:endParaRPr lang="ru-RU" sz="16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0384939"/>
                  </a:ext>
                </a:extLst>
              </a:tr>
              <a:tr h="2769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«Южно-Уральский многопрофильный колледж»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8994447"/>
                  </a:ext>
                </a:extLst>
              </a:tr>
              <a:tr h="276976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23.01.10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Слесарь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 обслуживанию и ремонту подвижного состава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Каслинский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промышленно-гуманитарный техникум»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4864554"/>
                  </a:ext>
                </a:extLst>
              </a:tr>
              <a:tr h="3170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Миасский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геологоразведочный колледж»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3132036"/>
                  </a:ext>
                </a:extLst>
              </a:tr>
              <a:tr h="583984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23.01.14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Электромонтер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устройств сигнализации, централизации, блокировки (СЦБ)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Карталинский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многоотраслевой техникум»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5047782"/>
                  </a:ext>
                </a:extLst>
              </a:tr>
              <a:tr h="5839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«Челябинский профессиональный колледж»</a:t>
                      </a:r>
                      <a:endParaRPr lang="ru-RU" sz="16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9102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1365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3109" y="44624"/>
            <a:ext cx="6914729" cy="1320800"/>
          </a:xfrm>
        </p:spPr>
        <p:txBody>
          <a:bodyPr>
            <a:normAutofit/>
          </a:bodyPr>
          <a:lstStyle/>
          <a:p>
            <a:pPr algn="just"/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ОП, ПМ,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МДК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программы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профессии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23.01.17  Мастер по ремонту и обслуживанию автомобилей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0296705"/>
              </p:ext>
            </p:extLst>
          </p:nvPr>
        </p:nvGraphicFramePr>
        <p:xfrm>
          <a:off x="283109" y="980728"/>
          <a:ext cx="8537363" cy="5658225"/>
        </p:xfrm>
        <a:graphic>
          <a:graphicData uri="http://schemas.openxmlformats.org/drawingml/2006/table">
            <a:tbl>
              <a:tblPr firstRow="1" firstCol="1" bandRow="1"/>
              <a:tblGrid>
                <a:gridCol w="3712827">
                  <a:extLst>
                    <a:ext uri="{9D8B030D-6E8A-4147-A177-3AD203B41FA5}">
                      <a16:colId xmlns:a16="http://schemas.microsoft.com/office/drawing/2014/main" val="9909758"/>
                    </a:ext>
                  </a:extLst>
                </a:gridCol>
                <a:gridCol w="4824536">
                  <a:extLst>
                    <a:ext uri="{9D8B030D-6E8A-4147-A177-3AD203B41FA5}">
                      <a16:colId xmlns:a16="http://schemas.microsoft.com/office/drawing/2014/main" val="3876690341"/>
                    </a:ext>
                  </a:extLst>
                </a:gridCol>
              </a:tblGrid>
              <a:tr h="4766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ОП, ПМ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ПОО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1271539"/>
                  </a:ext>
                </a:extLst>
              </a:tr>
              <a:tr h="61884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ОП.01 Электротехника</a:t>
                      </a:r>
                      <a:r>
                        <a:rPr lang="ru-RU" sz="1600" smtClean="0"/>
                        <a:t>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</a:t>
                      </a:r>
                      <a:r>
                        <a:rPr lang="ru-RU" sz="1600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«Верхнеуральский агротехнологический  техникум – казачий кадетский корпус»</a:t>
                      </a:r>
                      <a:endParaRPr lang="ru-RU" sz="1600" strike="noStrike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1403344"/>
                  </a:ext>
                </a:extLst>
              </a:tr>
              <a:tr h="61884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ОП.02. Охрана труда</a:t>
                      </a:r>
                      <a:r>
                        <a:rPr lang="ru-RU" sz="1600" dirty="0" smtClean="0"/>
                        <a:t>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«Катав-Ивановский индустриальный  техникум»</a:t>
                      </a:r>
                      <a:endParaRPr lang="ru-RU" sz="1600" strike="noStrike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5926923"/>
                  </a:ext>
                </a:extLst>
              </a:tr>
              <a:tr h="30942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ОП.03. Материаловедение</a:t>
                      </a:r>
                      <a:r>
                        <a:rPr lang="ru-RU" sz="1600" dirty="0" smtClean="0"/>
                        <a:t>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</a:t>
                      </a:r>
                      <a:r>
                        <a:rPr lang="ru-RU" sz="1600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Копейский</a:t>
                      </a:r>
                      <a:r>
                        <a:rPr lang="ru-RU" sz="1600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политехнический колледж имени С.В. Хохрякова»</a:t>
                      </a:r>
                      <a:endParaRPr lang="ru-RU" sz="1600" strike="noStrike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14221"/>
                  </a:ext>
                </a:extLst>
              </a:tr>
              <a:tr h="61884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ОП.04. Безопасность жизнедеятельности</a:t>
                      </a:r>
                      <a:r>
                        <a:rPr lang="ru-RU" sz="1600" dirty="0" smtClean="0"/>
                        <a:t>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</a:t>
                      </a:r>
                      <a:r>
                        <a:rPr lang="ru-RU" sz="1600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Коркинский</a:t>
                      </a:r>
                      <a:r>
                        <a:rPr lang="ru-RU" sz="1600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горно-строительный техникум»</a:t>
                      </a:r>
                      <a:endParaRPr lang="ru-RU" sz="1600" strike="noStrike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9299126"/>
                  </a:ext>
                </a:extLst>
              </a:tr>
              <a:tr h="61884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ОП.05. Физическая культура</a:t>
                      </a:r>
                      <a:r>
                        <a:rPr lang="ru-RU" sz="1600" dirty="0" smtClean="0"/>
                        <a:t>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</a:t>
                      </a:r>
                      <a:r>
                        <a:rPr lang="ru-RU" sz="16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Миасский</a:t>
                      </a:r>
                      <a:r>
                        <a:rPr lang="ru-RU" sz="16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машиностроительный колледж»</a:t>
                      </a:r>
                      <a:endParaRPr lang="ru-RU" sz="1600" dirty="0" smtClean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6016012"/>
                  </a:ext>
                </a:extLst>
              </a:tr>
              <a:tr h="54143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ПМ.01. Техническое состояние систем, агрегатов, деталей и механизмов автомобиля</a:t>
                      </a:r>
                      <a:r>
                        <a:rPr lang="ru-RU" sz="1600" dirty="0" smtClean="0"/>
                        <a:t>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«Первомайский техникум промышленности строительных материалов»</a:t>
                      </a: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2220224"/>
                  </a:ext>
                </a:extLst>
              </a:tr>
              <a:tr h="61884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ПМ.02. Техническое обслуживание автотранспорта</a:t>
                      </a:r>
                      <a:r>
                        <a:rPr lang="ru-RU" sz="1600" dirty="0" smtClean="0"/>
                        <a:t>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</a:t>
                      </a:r>
                      <a:r>
                        <a:rPr lang="ru-RU" sz="16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Южноуральский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энергетический техникум»</a:t>
                      </a:r>
                      <a:endParaRPr lang="ru-RU" sz="16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0992954"/>
                  </a:ext>
                </a:extLst>
              </a:tr>
              <a:tr h="61884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ПМ.03. Текущий ремонт различных видов автомобилей</a:t>
                      </a:r>
                      <a:r>
                        <a:rPr lang="ru-RU" sz="1600" dirty="0" smtClean="0"/>
                        <a:t>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«Челябинский государственный промышленно-гуманитарный техникум им. А.В. Яковлева»</a:t>
                      </a:r>
                      <a:endParaRPr lang="ru-RU" sz="16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393615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971600" y="565785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800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r>
              <a:rPr lang="ru-RU" dirty="0"/>
              <a:t> </a:t>
            </a:r>
            <a:r>
              <a:rPr lang="ru-RU" sz="800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8119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9661844"/>
              </p:ext>
            </p:extLst>
          </p:nvPr>
        </p:nvGraphicFramePr>
        <p:xfrm>
          <a:off x="242416" y="1052735"/>
          <a:ext cx="8722072" cy="5328590"/>
        </p:xfrm>
        <a:graphic>
          <a:graphicData uri="http://schemas.openxmlformats.org/drawingml/2006/table">
            <a:tbl>
              <a:tblPr firstRow="1" firstCol="1" bandRow="1"/>
              <a:tblGrid>
                <a:gridCol w="3969544">
                  <a:extLst>
                    <a:ext uri="{9D8B030D-6E8A-4147-A177-3AD203B41FA5}">
                      <a16:colId xmlns:a16="http://schemas.microsoft.com/office/drawing/2014/main" val="9909758"/>
                    </a:ext>
                  </a:extLst>
                </a:gridCol>
                <a:gridCol w="4752528">
                  <a:extLst>
                    <a:ext uri="{9D8B030D-6E8A-4147-A177-3AD203B41FA5}">
                      <a16:colId xmlns:a16="http://schemas.microsoft.com/office/drawing/2014/main" val="3876690341"/>
                    </a:ext>
                  </a:extLst>
                </a:gridCol>
              </a:tblGrid>
              <a:tr h="5161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ОП, ПМ, МДК 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ПОО</a:t>
                      </a:r>
                    </a:p>
                  </a:txBody>
                  <a:tcPr marL="23312" marR="23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1271539"/>
                  </a:ext>
                </a:extLst>
              </a:tr>
              <a:tr h="54968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ОП.01. Материаловедение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«Магнитогорский строительно-монтажный техникум»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877254"/>
                  </a:ext>
                </a:extLst>
              </a:tr>
              <a:tr h="54968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ОП.02. Слесарное дело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«Челябинский государственный колледж «Рост»»</a:t>
                      </a:r>
                      <a:endParaRPr lang="ru-RU" sz="16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364908"/>
                  </a:ext>
                </a:extLst>
              </a:tr>
              <a:tr h="54968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ОП.03. Основы технического черчения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«Магнитогорский строительно-монтажный техникум»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7338536"/>
                  </a:ext>
                </a:extLst>
              </a:tr>
              <a:tr h="549688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ОП.04. Электротехника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«Челябинский государственный колледж «Рост»»</a:t>
                      </a:r>
                      <a:endParaRPr lang="ru-RU" sz="16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52993"/>
                  </a:ext>
                </a:extLst>
              </a:tr>
              <a:tr h="54968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ОП.05. Основы технической механики и гидравлики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«Магнитогорский строительно-монтажный техникум»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0384805"/>
                  </a:ext>
                </a:extLst>
              </a:tr>
              <a:tr h="54968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ОП.06. Безопасность жизнедеятельности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«Челябинский государственный колледж «Рост»»</a:t>
                      </a:r>
                      <a:endParaRPr lang="ru-RU" sz="16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9962205"/>
                  </a:ext>
                </a:extLst>
              </a:tr>
              <a:tr h="77055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ПМ.01 Осуществление технического обслуживания и ремонта дорожных и строительных машин (по видам)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12" marR="233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«Магнитогорский строительно-монтажный техникум»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5233360"/>
                  </a:ext>
                </a:extLst>
              </a:tr>
              <a:tr h="743725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ПМ.02 Обеспечение производства дорожно-строительных работ (по видам)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23312" marR="233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ГБПОУ «Челябинский государственный колледж «Рост»»</a:t>
                      </a:r>
                      <a:endParaRPr lang="ru-RU" sz="16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70" marR="1997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661586"/>
                  </a:ext>
                </a:extLst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242417" y="116632"/>
            <a:ext cx="6914729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ОП, ПМ, МДК образовательной программы по специальности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23.01.06 Машинист дорожных и строительных машин</a:t>
            </a:r>
          </a:p>
          <a:p>
            <a:pPr algn="just"/>
            <a:endPara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949865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Другая 2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C42F1A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2238</TotalTime>
  <Words>1970</Words>
  <Application>Microsoft Office PowerPoint</Application>
  <PresentationFormat>Экран (4:3)</PresentationFormat>
  <Paragraphs>301</Paragraphs>
  <Slides>20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20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Trebuchet MS</vt:lpstr>
      <vt:lpstr>Wingdings 3</vt:lpstr>
      <vt:lpstr>Аспект</vt:lpstr>
      <vt:lpstr>Тема Office</vt:lpstr>
      <vt:lpstr>Организация работы временной творческой группы по наполнению репозитория</vt:lpstr>
      <vt:lpstr>Нормативно-правовая база</vt:lpstr>
      <vt:lpstr>Методическая база</vt:lpstr>
      <vt:lpstr>Презентация PowerPoint</vt:lpstr>
      <vt:lpstr>Блок-схема процесса </vt:lpstr>
      <vt:lpstr>Перечень организаций, реализующих профессии</vt:lpstr>
      <vt:lpstr>Перечень организаций, реализующих профессии</vt:lpstr>
      <vt:lpstr>Перечень ОП, ПМ, МДК образовательной программы по профессии 23.01.17  Мастер по ремонту и обслуживанию автомобилей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Состав экспертной комиссии</vt:lpstr>
      <vt:lpstr>Структура ЦОР</vt:lpstr>
      <vt:lpstr>Требования к структурным элементам ЦОР</vt:lpstr>
      <vt:lpstr>Резервное копирование электронного курса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 работы ОМО по наполнению репозитория</dc:title>
  <dc:creator>Попова Юлия Александровна</dc:creator>
  <cp:lastModifiedBy>Горбачева Вита</cp:lastModifiedBy>
  <cp:revision>143</cp:revision>
  <dcterms:created xsi:type="dcterms:W3CDTF">2020-10-14T06:01:06Z</dcterms:created>
  <dcterms:modified xsi:type="dcterms:W3CDTF">2021-02-19T05:45:49Z</dcterms:modified>
</cp:coreProperties>
</file>