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3" r:id="rId16"/>
    <p:sldId id="272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"/>
          <c:y val="3.8438169404881803E-2"/>
        </c:manualLayout>
      </c:layout>
      <c:txPr>
        <a:bodyPr/>
        <a:lstStyle/>
        <a:p>
          <a:pPr>
            <a:defRPr sz="20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8003281789026066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8"/>
          <c:dLbls>
            <c:dLbl>
              <c:idx val="1"/>
              <c:layout>
                <c:manualLayout>
                  <c:x val="5.6889000377393556E-2"/>
                  <c:y val="0.1441427569398677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6</a:t>
                    </a:r>
                    <a:r>
                      <a:rPr lang="ru-RU" sz="1600" b="1" dirty="0"/>
                      <a:t>2</a:t>
                    </a:r>
                    <a:r>
                      <a:rPr lang="en-US" sz="1600" b="1" dirty="0"/>
                      <a:t>%</a:t>
                    </a:r>
                  </a:p>
                </c:rich>
              </c:tx>
              <c:dLblPos val="outEnd"/>
              <c:showVal val="1"/>
            </c:dLbl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0.37500000000000039</c:v>
                </c:pt>
                <c:pt idx="1">
                  <c:v>0.62500000000000089</c:v>
                </c:pt>
              </c:numCache>
            </c:numRef>
          </c:val>
        </c:ser>
      </c:pie3DChart>
      <c:spPr>
        <a:noFill/>
        <a:ln>
          <a:noFill/>
        </a:ln>
      </c:spPr>
    </c:plotArea>
    <c:plotVisOnly val="1"/>
  </c:chart>
  <c:txPr>
    <a:bodyPr/>
    <a:lstStyle/>
    <a:p>
      <a:pPr>
        <a:defRPr sz="9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0075283139548684"/>
          <c:y val="0"/>
        </c:manualLayout>
      </c:layout>
      <c:txPr>
        <a:bodyPr/>
        <a:lstStyle/>
        <a:p>
          <a:pPr>
            <a:defRPr sz="20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164814244519744"/>
          <c:w val="1"/>
          <c:h val="0.79656485343934602"/>
        </c:manualLayout>
      </c:layout>
      <c:pie3DChart>
        <c:varyColors val="1"/>
        <c:ser>
          <c:idx val="0"/>
          <c:order val="0"/>
          <c:tx>
            <c:strRef>
              <c:f>'[Диаграмма в Microsoft Office Word]Лист1'!$D$1</c:f>
              <c:strCache>
                <c:ptCount val="1"/>
                <c:pt idx="0">
                  <c:v>2021 год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-0.54700471845408782"/>
                  <c:y val="0"/>
                </c:manualLayout>
              </c:layout>
              <c:dLblPos val="outEnd"/>
              <c:showVal val="1"/>
            </c:dLbl>
            <c:numFmt formatCode="0%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  <c:showLeaderLines val="1"/>
          </c:dLbls>
          <c:val>
            <c:numRef>
              <c:f>'[Диаграмма в Microsoft Office Word]Лист1'!$D$2:$D$3</c:f>
              <c:numCache>
                <c:formatCode>#" "?/?</c:formatCode>
                <c:ptCount val="2"/>
                <c:pt idx="0">
                  <c:v>0.8333333333333337</c:v>
                </c:pt>
                <c:pt idx="1">
                  <c:v>0.16666666666666666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2022  </a:t>
            </a:r>
            <a:r>
              <a:rPr lang="ru-RU" sz="2000" dirty="0"/>
              <a:t>год</a:t>
            </a:r>
          </a:p>
        </c:rich>
      </c:tx>
      <c:layout>
        <c:manualLayout>
          <c:xMode val="edge"/>
          <c:yMode val="edge"/>
          <c:x val="0.46386052041130565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9.6577451776365522E-2"/>
          <c:w val="1"/>
          <c:h val="0.903422373246731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37014464090740051"/>
                  <c:y val="-0.5985427923514095"/>
                </c:manualLayout>
              </c:layout>
              <c:dLblPos val="outEnd"/>
              <c:showVal val="1"/>
            </c:dLbl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6.9444444444444822E-3"/>
                  <c:y val="-1.1904761904761921E-2"/>
                </c:manualLayout>
              </c:layout>
              <c:showVal val="1"/>
            </c:dLbl>
            <c:dLbl>
              <c:idx val="1"/>
              <c:layout>
                <c:manualLayout>
                  <c:x val="6.9444444444444545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157407407407407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9.2592592592592952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9.2592592592592952E-3"/>
                  <c:y val="3.6375241165771767E-17"/>
                </c:manualLayout>
              </c:layout>
              <c:showVal val="1"/>
            </c:dLbl>
            <c:dLbl>
              <c:idx val="5"/>
              <c:layout>
                <c:manualLayout>
                  <c:x val="1.1574074074074073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4.6296296296296406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</c:v>
                </c:pt>
                <c:pt idx="1">
                  <c:v>24</c:v>
                </c:pt>
                <c:pt idx="2">
                  <c:v>58</c:v>
                </c:pt>
                <c:pt idx="3">
                  <c:v>183</c:v>
                </c:pt>
                <c:pt idx="4">
                  <c:v>289</c:v>
                </c:pt>
                <c:pt idx="5">
                  <c:v>336</c:v>
                </c:pt>
                <c:pt idx="6">
                  <c:v>366</c:v>
                </c:pt>
              </c:numCache>
            </c:numRef>
          </c:val>
        </c:ser>
        <c:shape val="box"/>
        <c:axId val="110125440"/>
        <c:axId val="110127360"/>
        <c:axId val="0"/>
      </c:bar3DChart>
      <c:catAx>
        <c:axId val="110125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год</a:t>
                </a:r>
              </a:p>
            </c:rich>
          </c:tx>
          <c:layout>
            <c:manualLayout>
              <c:xMode val="edge"/>
              <c:yMode val="edge"/>
              <c:x val="0.54520768073429127"/>
              <c:y val="0.9111413763971393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127360"/>
        <c:crosses val="autoZero"/>
        <c:auto val="1"/>
        <c:lblAlgn val="ctr"/>
        <c:lblOffset val="100"/>
      </c:catAx>
      <c:valAx>
        <c:axId val="110127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Количество обучающихся,</a:t>
                </a:r>
                <a:r>
                  <a:rPr lang="ru-RU" sz="1600" baseline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прошедших аттестацию в формате  ДЭ</a:t>
                </a:r>
              </a:p>
            </c:rich>
          </c:tx>
          <c:layout>
            <c:manualLayout>
              <c:xMode val="edge"/>
              <c:yMode val="edge"/>
              <c:x val="1.4831431139978417E-2"/>
              <c:y val="0.10788622960592732"/>
            </c:manualLayout>
          </c:layout>
          <c:spPr>
            <a:solidFill>
              <a:schemeClr val="bg1"/>
            </a:solidFill>
            <a:ln>
              <a:noFill/>
            </a:ln>
          </c:spPr>
        </c:title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125440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lt2">
                <a:shade val="67500"/>
                <a:satMod val="115000"/>
              </a:schemeClr>
            </a:gs>
            <a:gs pos="100000">
              <a:schemeClr val="lt2">
                <a:shade val="100000"/>
                <a:satMod val="1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3 из 3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0"/>
            <a:ext cx="1643062" cy="211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4786322"/>
            <a:ext cx="6121413" cy="147160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Лебедева Е. В., заместитель директора по учебной работе</a:t>
            </a:r>
            <a:b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5" y="1857364"/>
            <a:ext cx="7451291" cy="270723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ru-RU" sz="4800" b="1" dirty="0" smtClean="0">
              <a:solidFill>
                <a:srgbClr val="435FA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435FAA"/>
                </a:solidFill>
                <a:latin typeface="Times New Roman" pitchFamily="18" charset="0"/>
                <a:cs typeface="Times New Roman" pitchFamily="18" charset="0"/>
              </a:rPr>
              <a:t>Формирование востребованной системы оценки  качества подготовки выпускников в формате </a:t>
            </a:r>
            <a:r>
              <a:rPr lang="ru-RU" sz="3200" b="1" dirty="0" err="1" smtClean="0">
                <a:solidFill>
                  <a:srgbClr val="435FAA"/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3200" b="1" dirty="0" smtClean="0">
                <a:solidFill>
                  <a:srgbClr val="435FA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435FAA"/>
                </a:solidFill>
                <a:latin typeface="Times New Roman" pitchFamily="18" charset="0"/>
                <a:cs typeface="Times New Roman" pitchFamily="18" charset="0"/>
              </a:rPr>
              <a:t>в ГБПОУ «ЧАТТ»</a:t>
            </a:r>
          </a:p>
          <a:p>
            <a:pPr marL="0"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rgbClr val="2531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3504" y="357166"/>
            <a:ext cx="3857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Мастерская  № 4    Окраска  автомобиля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 t="7143" b="19387"/>
          <a:stretch>
            <a:fillRect/>
          </a:stretch>
        </p:blipFill>
        <p:spPr>
          <a:xfrm>
            <a:off x="4000496" y="1500174"/>
            <a:ext cx="4932684" cy="5143536"/>
          </a:xfrm>
          <a:prstGeom prst="rect">
            <a:avLst/>
          </a:prstGeom>
        </p:spPr>
      </p:pic>
      <p:pic>
        <p:nvPicPr>
          <p:cNvPr id="57346" name="Picture 2" descr="Z:\Бауэр М.А\WSR 2020\Новая папка\IMG_2202.JPG"/>
          <p:cNvPicPr>
            <a:picLocks noChangeAspect="1" noChangeArrowheads="1"/>
          </p:cNvPicPr>
          <p:nvPr/>
        </p:nvPicPr>
        <p:blipFill>
          <a:blip r:embed="rId3" cstate="print"/>
          <a:srcRect l="27551" b="5612"/>
          <a:stretch>
            <a:fillRect/>
          </a:stretch>
        </p:blipFill>
        <p:spPr bwMode="auto">
          <a:xfrm>
            <a:off x="0" y="285728"/>
            <a:ext cx="5072098" cy="4405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214950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Создано  </a:t>
            </a:r>
          </a:p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  рабочих  мест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Z:\#chelatt.ru\air.ed [#нацпроект Образование]\Фото мастерских и боксов\Итоговые фото\IMG_1573.JPG"/>
          <p:cNvPicPr>
            <a:picLocks noChangeAspect="1" noChangeArrowheads="1"/>
          </p:cNvPicPr>
          <p:nvPr/>
        </p:nvPicPr>
        <p:blipFill>
          <a:blip r:embed="rId2" cstate="print"/>
          <a:srcRect l="15741" t="10185" r="7407"/>
          <a:stretch>
            <a:fillRect/>
          </a:stretch>
        </p:blipFill>
        <p:spPr bwMode="auto">
          <a:xfrm>
            <a:off x="2857488" y="1928802"/>
            <a:ext cx="5929354" cy="4619635"/>
          </a:xfrm>
          <a:prstGeom prst="rect">
            <a:avLst/>
          </a:prstGeom>
          <a:noFill/>
        </p:spPr>
      </p:pic>
      <p:pic>
        <p:nvPicPr>
          <p:cNvPr id="59394" name="Picture 2" descr="Z:\Бауэр М.А\WSR 2020\IMG_2241.JPG"/>
          <p:cNvPicPr>
            <a:picLocks noChangeAspect="1" noChangeArrowheads="1"/>
          </p:cNvPicPr>
          <p:nvPr/>
        </p:nvPicPr>
        <p:blipFill>
          <a:blip r:embed="rId3" cstate="print"/>
          <a:srcRect l="11224" t="-1531" r="14286" b="15816"/>
          <a:stretch>
            <a:fillRect/>
          </a:stretch>
        </p:blipFill>
        <p:spPr bwMode="auto">
          <a:xfrm>
            <a:off x="142844" y="214290"/>
            <a:ext cx="5214974" cy="4000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428604"/>
            <a:ext cx="3857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Мастерская  № 5    Экспедирование  грузов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72074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Создано  </a:t>
            </a:r>
          </a:p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50  рабочих  мест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9" y="1071546"/>
          <a:ext cx="8715437" cy="5362956"/>
        </p:xfrm>
        <a:graphic>
          <a:graphicData uri="http://schemas.openxmlformats.org/drawingml/2006/table">
            <a:tbl>
              <a:tblPr/>
              <a:tblGrid>
                <a:gridCol w="3745477"/>
                <a:gridCol w="2738121"/>
                <a:gridCol w="794914"/>
                <a:gridCol w="1436925"/>
              </a:tblGrid>
              <a:tr h="573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специальности, профессии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Компетенция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Вид аттестации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3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08.02.05 Строительство и эксплуатация автомобильных дорог и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аэродромов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Геопространственные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технологии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ГИА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Сметное дело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ГИА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4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23.02.01 Организация перевозок и управление на транспорте (по видам)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Экспедирование грузов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87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23.02.07 Техническое обслуживание и ремонт двигателей, систем и агрегатов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автомобилей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Ремонт и обслуживание легковых автомобилей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ГИА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915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Обслуживание грузовой техники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ГИА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Кузовной ремонт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ГИА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Окраска автомобилей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ГИА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23.01.17 Мастер по ремонту и обслуживанию автомобилей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Ремонт и обслуживание легковых автомобилей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ГИА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43.01.09  Повар, кондитер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Поварское дело 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ГИА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357290" y="214290"/>
            <a:ext cx="7499350" cy="58259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Таблица соответствия  компетенций  реализуемым образовательным   программам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357290" y="214290"/>
            <a:ext cx="7499350" cy="71438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eaLnBrk="0" hangingPunct="0">
              <a:defRPr/>
            </a:pPr>
            <a:r>
              <a:rPr kumimoji="0" lang="ru-RU" sz="2000" b="1" i="0" u="non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Мониторинг обеспечения внедрения</a:t>
            </a:r>
            <a:r>
              <a:rPr kumimoji="0" lang="ru-RU" sz="2000" b="1" i="0" u="non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демонстрационного экзамена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714356"/>
          <a:ext cx="357186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285984" y="1857364"/>
          <a:ext cx="371477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857752" y="3500438"/>
          <a:ext cx="400052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09690" y="142852"/>
            <a:ext cx="7499350" cy="80643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1142984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1785926"/>
            <a:ext cx="214314" cy="2143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000760" y="1000108"/>
            <a:ext cx="2714612" cy="64294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algn="ctr" eaLnBrk="0" hangingPunct="0">
              <a:defRPr/>
            </a:pPr>
            <a:r>
              <a:rPr kumimoji="0" lang="ru-RU" sz="1800" b="1" i="0" u="non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Доля образовательных    программ, охваченных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ДЭ</a:t>
            </a:r>
            <a:endParaRPr kumimoji="0" lang="ru-RU" sz="1800" b="1" i="0" u="non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072198" y="1785926"/>
            <a:ext cx="2714612" cy="64294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 eaLnBrk="0" hangingPunct="0">
              <a:defRPr/>
            </a:pPr>
            <a:r>
              <a:rPr kumimoji="0" lang="ru-RU" sz="1800" b="1" i="0" u="non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Доля образовательных программ, не охваченных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ДЭ</a:t>
            </a:r>
            <a:endParaRPr kumimoji="0" lang="ru-RU" sz="1800" b="1" i="0" u="non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14348" y="1285860"/>
          <a:ext cx="771530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357290" y="214290"/>
            <a:ext cx="7499350" cy="58259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Динамика  организации  аттестации  обучающихся с использованием  механизма   демонстрационного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4983179"/>
          </a:xfrm>
        </p:spPr>
        <p:txBody>
          <a:bodyPr lIns="0" tIns="0" rIns="0" bIns="0">
            <a:normAutofit fontScale="92500"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1) отсутствие соответствующей площадки для проведения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демонстрационного экзамена;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2) регламентация сроков проведения демонстрационного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экзамена ФГОС;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3)  продолжительность  экзамена  для одного студента и группы;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4)  отсутствие достаточного количества экспертов от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работодателей.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r>
              <a:rPr lang="ru-RU" dirty="0" smtClean="0">
                <a:solidFill>
                  <a:srgbClr val="A50021"/>
                </a:solidFill>
              </a:rPr>
              <a:t>Благодарю за внимание!</a:t>
            </a:r>
            <a:endParaRPr lang="ru-RU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291540" cy="4800600"/>
          </a:xfrm>
          <a:noFill/>
        </p:spPr>
        <p:txBody>
          <a:bodyPr lIns="0" tIns="0" rIns="0" bIns="0"/>
          <a:lstStyle/>
          <a:p>
            <a:pPr algn="just">
              <a:buFont typeface="Arial" pitchFamily="34" charset="0"/>
              <a:buChar char="•"/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Российской Федерации «Об образовании»;</a:t>
            </a: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Приказ  Министерства образования и науки РФ от  16 августа 2013 г. № 968 «Об утверждении Порядка проведения государственной итоговой аттестации по образовательным программам среднего профессионального образования.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ФГОС СПО по профессиям, специальностям.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47800"/>
            <a:ext cx="8148664" cy="4800600"/>
          </a:xfrm>
          <a:noFill/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Демонстрационный экзамен по стандартам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– это форма аттестации выпускников по программам среднего профессионального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71736" y="357166"/>
            <a:ext cx="3857652" cy="135732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Демонстрационный  экзамен </a:t>
            </a:r>
          </a:p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(ПА, ГИА)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2214554"/>
            <a:ext cx="3286116" cy="1428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моделирование реальных производственных условии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̆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43174" y="2857496"/>
            <a:ext cx="3429024" cy="150019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независимую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экспертную оценку выполнения заданий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̆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818" y="2285992"/>
            <a:ext cx="3429024" cy="15716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уровня знаний, умений и навыков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международными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требованиями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215074" y="1714488"/>
            <a:ext cx="642942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214546" y="1714488"/>
            <a:ext cx="714380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108447" y="2320917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1215208" y="399971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8828" y="4357694"/>
            <a:ext cx="3279712" cy="121444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Специализированные  площадки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4214810" y="4786322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2714612" y="5072074"/>
            <a:ext cx="3286148" cy="114300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 подготовленные  кадры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7108843" y="4249743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786446" y="4643446"/>
            <a:ext cx="3186104" cy="114300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Специальные  инструменты оценки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8" grpId="0" animBg="1"/>
      <p:bldP spid="33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71670" y="214290"/>
            <a:ext cx="4714908" cy="857256"/>
          </a:xfrm>
          <a:prstGeom prst="ellipse">
            <a:avLst/>
          </a:prstGeom>
          <a:gradFill flip="none" rotWithShape="1">
            <a:gsLst>
              <a:gs pos="0">
                <a:schemeClr val="lt2">
                  <a:shade val="30000"/>
                  <a:satMod val="115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2400" y="3143248"/>
            <a:ext cx="3133716" cy="1071570"/>
          </a:xfrm>
          <a:prstGeom prst="ellipse">
            <a:avLst/>
          </a:prstGeom>
          <a:gradFill flip="none" rotWithShape="1">
            <a:gsLst>
              <a:gs pos="0">
                <a:schemeClr val="lt2">
                  <a:shade val="30000"/>
                  <a:satMod val="115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29256" y="3286124"/>
            <a:ext cx="3357586" cy="1143008"/>
          </a:xfrm>
          <a:prstGeom prst="ellipse">
            <a:avLst/>
          </a:prstGeom>
          <a:gradFill flip="none" rotWithShape="1">
            <a:gsLst>
              <a:gs pos="0">
                <a:schemeClr val="lt2">
                  <a:shade val="30000"/>
                  <a:satMod val="115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81268" y="3467100"/>
            <a:ext cx="3571900" cy="1214446"/>
          </a:xfrm>
          <a:prstGeom prst="ellipse">
            <a:avLst/>
          </a:prstGeom>
          <a:gradFill flip="none" rotWithShape="1">
            <a:gsLst>
              <a:gs pos="0">
                <a:schemeClr val="lt2">
                  <a:shade val="30000"/>
                  <a:satMod val="115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38344" y="1628774"/>
            <a:ext cx="4929222" cy="1071570"/>
          </a:xfrm>
          <a:prstGeom prst="ellipse">
            <a:avLst/>
          </a:prstGeom>
          <a:gradFill flip="none" rotWithShape="1">
            <a:gsLst>
              <a:gs pos="0">
                <a:schemeClr val="lt2">
                  <a:shade val="30000"/>
                  <a:satMod val="115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Образовательный процесс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071670" y="2786058"/>
            <a:ext cx="57150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3965571" y="3106735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5929322" y="2786058"/>
            <a:ext cx="571504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95250" y="4786322"/>
            <a:ext cx="3190866" cy="1214446"/>
          </a:xfrm>
          <a:prstGeom prst="ellipse">
            <a:avLst/>
          </a:prstGeom>
          <a:gradFill flip="none" rotWithShape="1">
            <a:gsLst>
              <a:gs pos="0">
                <a:schemeClr val="lt2">
                  <a:shade val="30000"/>
                  <a:satMod val="115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33662" y="5238762"/>
            <a:ext cx="3286116" cy="1285884"/>
          </a:xfrm>
          <a:prstGeom prst="ellipse">
            <a:avLst/>
          </a:prstGeom>
          <a:gradFill flip="none" rotWithShape="1">
            <a:gsLst>
              <a:gs pos="0">
                <a:schemeClr val="lt2">
                  <a:shade val="30000"/>
                  <a:satMod val="115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Актуализация образовательных программ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857884" y="5072074"/>
            <a:ext cx="3286116" cy="1214446"/>
          </a:xfrm>
          <a:prstGeom prst="ellipse">
            <a:avLst/>
          </a:prstGeom>
          <a:gradFill flip="none" rotWithShape="1">
            <a:gsLst>
              <a:gs pos="0">
                <a:schemeClr val="lt2">
                  <a:shade val="30000"/>
                  <a:satMod val="115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Модернизации оборудования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 flipH="1" flipV="1">
            <a:off x="4220359" y="1351749"/>
            <a:ext cx="419116" cy="1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4791863" y="1351749"/>
            <a:ext cx="419116" cy="1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3505979" y="1351749"/>
            <a:ext cx="419116" cy="1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V="1">
            <a:off x="1465241" y="4464057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V="1">
            <a:off x="4060424" y="5012146"/>
            <a:ext cx="457482" cy="5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 flipH="1" flipV="1">
            <a:off x="7251719" y="4749809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24" grpId="0" animBg="1"/>
      <p:bldP spid="25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304" y="428604"/>
            <a:ext cx="8749414" cy="6143668"/>
          </a:xfrm>
        </p:spPr>
        <p:txBody>
          <a:bodyPr>
            <a:normAutofit fontScale="92500"/>
          </a:bodyPr>
          <a:lstStyle/>
          <a:p>
            <a:pPr marL="0" indent="-411163">
              <a:spcBef>
                <a:spcPts val="0"/>
              </a:spcBef>
              <a:buSzPct val="100000"/>
              <a:buNone/>
              <a:tabLst>
                <a:tab pos="0" algn="l"/>
                <a:tab pos="269875" algn="l"/>
                <a:tab pos="360363" algn="l"/>
              </a:tabLst>
            </a:pPr>
            <a:r>
              <a:rPr lang="ru-RU" sz="3600" b="1" dirty="0" smtClean="0"/>
              <a:t>   </a:t>
            </a:r>
            <a:r>
              <a:rPr lang="ru-RU" sz="3000" b="1" dirty="0" smtClean="0"/>
              <a:t>Объем финансирования проекта – 43 280 тыс. руб. </a:t>
            </a:r>
          </a:p>
          <a:p>
            <a:pPr marL="0" indent="-411163">
              <a:spcBef>
                <a:spcPts val="0"/>
              </a:spcBef>
              <a:buSzPct val="100000"/>
              <a:buNone/>
              <a:tabLst>
                <a:tab pos="0" algn="l"/>
              </a:tabLst>
            </a:pPr>
            <a:r>
              <a:rPr lang="ru-RU" sz="2200" b="1" dirty="0" smtClean="0"/>
              <a:t>                                              </a:t>
            </a:r>
          </a:p>
          <a:p>
            <a:pPr marL="0" indent="-411163" algn="just">
              <a:spcBef>
                <a:spcPts val="0"/>
              </a:spcBef>
              <a:buSzPct val="100000"/>
              <a:buNone/>
              <a:tabLst>
                <a:tab pos="0" algn="l"/>
                <a:tab pos="269875" algn="l"/>
              </a:tabLst>
            </a:pPr>
            <a:r>
              <a:rPr lang="ru-RU" sz="3200" dirty="0" smtClean="0"/>
              <a:t>   </a:t>
            </a:r>
            <a:r>
              <a:rPr lang="ru-RU" sz="3000" b="1" dirty="0" smtClean="0"/>
              <a:t>Количество новых оборудованных рабочих мест  – 112  ед.</a:t>
            </a:r>
          </a:p>
          <a:p>
            <a:pPr marL="0" indent="-411163">
              <a:spcBef>
                <a:spcPts val="0"/>
              </a:spcBef>
              <a:buSzPct val="100000"/>
              <a:buNone/>
              <a:tabLst>
                <a:tab pos="0" algn="l"/>
              </a:tabLst>
            </a:pPr>
            <a:r>
              <a:rPr lang="ru-RU" sz="3200" dirty="0" smtClean="0"/>
              <a:t> </a:t>
            </a:r>
            <a:r>
              <a:rPr lang="ru-RU" sz="2200" dirty="0" smtClean="0"/>
              <a:t>               </a:t>
            </a:r>
            <a:r>
              <a:rPr lang="ru-RU" sz="3200" dirty="0" smtClean="0"/>
              <a:t>                    </a:t>
            </a:r>
            <a:endParaRPr lang="ru-RU" sz="3200" b="1" dirty="0" smtClean="0"/>
          </a:p>
          <a:p>
            <a:pPr marL="0" indent="-411163">
              <a:spcBef>
                <a:spcPts val="0"/>
              </a:spcBef>
              <a:buSzPct val="100000"/>
              <a:buNone/>
              <a:tabLst>
                <a:tab pos="0" algn="l"/>
              </a:tabLst>
            </a:pPr>
            <a:r>
              <a:rPr lang="ru-RU" sz="3200" b="1" dirty="0" smtClean="0"/>
              <a:t>   </a:t>
            </a:r>
            <a:r>
              <a:rPr lang="ru-RU" sz="3000" b="1" dirty="0" smtClean="0"/>
              <a:t>Количество внедренных в учебный процесс единиц современного оборудования – 260 ед. </a:t>
            </a:r>
          </a:p>
          <a:p>
            <a:pPr marL="0" indent="-411163">
              <a:spcBef>
                <a:spcPts val="0"/>
              </a:spcBef>
              <a:buSzPct val="100000"/>
              <a:buNone/>
              <a:tabLst>
                <a:tab pos="0" algn="l"/>
              </a:tabLst>
            </a:pPr>
            <a:endParaRPr lang="ru-RU" sz="2200" b="1" dirty="0" smtClean="0"/>
          </a:p>
          <a:p>
            <a:pPr marL="0" indent="-411163" algn="just">
              <a:spcBef>
                <a:spcPts val="0"/>
              </a:spcBef>
              <a:buSzPct val="100000"/>
              <a:buNone/>
              <a:tabLst>
                <a:tab pos="0" algn="l"/>
              </a:tabLst>
            </a:pPr>
            <a:r>
              <a:rPr lang="ru-RU" sz="3200" dirty="0" smtClean="0"/>
              <a:t>   </a:t>
            </a:r>
            <a:r>
              <a:rPr lang="ru-RU" sz="3000" b="1" dirty="0" smtClean="0"/>
              <a:t>Количество внедренных в учебный процесс единиц оборудования, поддерживающего технологии ЭО  и ДОТ –  110 ед.</a:t>
            </a:r>
          </a:p>
          <a:p>
            <a:pPr marL="0" indent="-411163" algn="just">
              <a:spcBef>
                <a:spcPts val="0"/>
              </a:spcBef>
              <a:buSzPct val="100000"/>
              <a:buNone/>
              <a:tabLst>
                <a:tab pos="0" algn="l"/>
              </a:tabLst>
            </a:pPr>
            <a:endParaRPr lang="ru-RU" sz="3200" b="1" dirty="0" smtClean="0"/>
          </a:p>
          <a:p>
            <a:pPr marL="0" indent="-411163" algn="just">
              <a:spcBef>
                <a:spcPts val="0"/>
              </a:spcBef>
              <a:buSzPct val="100000"/>
              <a:buNone/>
              <a:tabLst>
                <a:tab pos="0" algn="l"/>
                <a:tab pos="269875" algn="l"/>
              </a:tabLst>
            </a:pPr>
            <a:r>
              <a:rPr lang="ru-RU" sz="3200" dirty="0" smtClean="0"/>
              <a:t>   </a:t>
            </a:r>
            <a:r>
              <a:rPr lang="ru-RU" sz="3000" b="1" dirty="0" smtClean="0"/>
              <a:t>Площадь отремонтированных учебных помещений  –  1050,4  кв.м.</a:t>
            </a:r>
          </a:p>
          <a:p>
            <a:pPr marL="0" indent="-411163">
              <a:spcBef>
                <a:spcPts val="0"/>
              </a:spcBef>
              <a:buSzPct val="100000"/>
              <a:buNone/>
              <a:tabLst>
                <a:tab pos="0" algn="l"/>
              </a:tabLst>
            </a:pPr>
            <a:endParaRPr lang="ru-RU" sz="3200" b="1" dirty="0" smtClean="0"/>
          </a:p>
          <a:p>
            <a:pPr marL="0" indent="-411163">
              <a:spcBef>
                <a:spcPts val="0"/>
              </a:spcBef>
              <a:buSzPct val="100000"/>
              <a:buNone/>
              <a:tabLst>
                <a:tab pos="0" algn="l"/>
              </a:tabLst>
            </a:pPr>
            <a:endParaRPr lang="ru-RU" sz="3200" b="1" dirty="0" smtClean="0"/>
          </a:p>
          <a:p>
            <a:pPr marL="0" indent="-411163">
              <a:spcBef>
                <a:spcPts val="0"/>
              </a:spcBef>
              <a:buSzPct val="100000"/>
              <a:buNone/>
              <a:tabLst>
                <a:tab pos="0" algn="l"/>
              </a:tabLst>
            </a:pPr>
            <a:endParaRPr lang="ru-RU" sz="3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Z:\#chelatt.ru\air.ed [#нацпроект Образование]\Фото мастерских и боксов\Фото рабочих мест\IMG_1836.JPG"/>
          <p:cNvPicPr>
            <a:picLocks noChangeAspect="1" noChangeArrowheads="1"/>
          </p:cNvPicPr>
          <p:nvPr/>
        </p:nvPicPr>
        <p:blipFill>
          <a:blip r:embed="rId2" cstate="print"/>
          <a:srcRect l="18660" t="5742" r="14354" b="19617"/>
          <a:stretch>
            <a:fillRect/>
          </a:stretch>
        </p:blipFill>
        <p:spPr bwMode="auto">
          <a:xfrm>
            <a:off x="214282" y="214290"/>
            <a:ext cx="5000660" cy="3714776"/>
          </a:xfrm>
          <a:prstGeom prst="rect">
            <a:avLst/>
          </a:prstGeom>
          <a:noFill/>
        </p:spPr>
      </p:pic>
      <p:pic>
        <p:nvPicPr>
          <p:cNvPr id="58370" name="Picture 2" descr="Z:\Бауэр М.А\WSR 2020\IMG_2171.JPG"/>
          <p:cNvPicPr>
            <a:picLocks noChangeAspect="1" noChangeArrowheads="1"/>
          </p:cNvPicPr>
          <p:nvPr/>
        </p:nvPicPr>
        <p:blipFill>
          <a:blip r:embed="rId3" cstate="print"/>
          <a:srcRect l="13198" t="9138" r="4568" b="2538"/>
          <a:stretch>
            <a:fillRect/>
          </a:stretch>
        </p:blipFill>
        <p:spPr bwMode="auto">
          <a:xfrm>
            <a:off x="3143240" y="2428868"/>
            <a:ext cx="5786478" cy="41434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214290"/>
            <a:ext cx="385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Мастерская  № 1    Ремонт и обслуживание легковых автомобилей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00570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Создано  </a:t>
            </a:r>
          </a:p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  рабочее место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Z:\Бауэр М.А\WSR 2020\Новая папка\IMG_2188.JPG"/>
          <p:cNvPicPr>
            <a:picLocks noChangeAspect="1" noChangeArrowheads="1"/>
          </p:cNvPicPr>
          <p:nvPr/>
        </p:nvPicPr>
        <p:blipFill>
          <a:blip r:embed="rId2" cstate="print"/>
          <a:srcRect l="10465" r="18604" b="-3333"/>
          <a:stretch>
            <a:fillRect/>
          </a:stretch>
        </p:blipFill>
        <p:spPr bwMode="auto">
          <a:xfrm>
            <a:off x="214282" y="285728"/>
            <a:ext cx="4357718" cy="4429156"/>
          </a:xfrm>
          <a:prstGeom prst="rect">
            <a:avLst/>
          </a:prstGeom>
          <a:noFill/>
        </p:spPr>
      </p:pic>
      <p:pic>
        <p:nvPicPr>
          <p:cNvPr id="56323" name="Picture 3" descr="Z:\Бауэр М.А\WSR 2020\Новая папка\IMG_2192.JPG"/>
          <p:cNvPicPr>
            <a:picLocks noChangeAspect="1" noChangeArrowheads="1"/>
          </p:cNvPicPr>
          <p:nvPr/>
        </p:nvPicPr>
        <p:blipFill>
          <a:blip r:embed="rId3" cstate="print"/>
          <a:srcRect r="19298"/>
          <a:stretch>
            <a:fillRect/>
          </a:stretch>
        </p:blipFill>
        <p:spPr bwMode="auto">
          <a:xfrm>
            <a:off x="3929058" y="2571744"/>
            <a:ext cx="4929222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428604"/>
            <a:ext cx="385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Мастерская  № 2    Обслуживание грузовой техники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636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Создано  </a:t>
            </a:r>
          </a:p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 рабочих мест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Z:\#chelatt.ru\air.ed [#нацпроект Образование]\Фото мастерских и боксов\Итоговые фото\IMG_1598.JPG"/>
          <p:cNvPicPr>
            <a:picLocks noChangeAspect="1" noChangeArrowheads="1"/>
          </p:cNvPicPr>
          <p:nvPr/>
        </p:nvPicPr>
        <p:blipFill>
          <a:blip r:embed="rId2" cstate="print"/>
          <a:srcRect l="6383" r="17021" b="7446"/>
          <a:stretch>
            <a:fillRect/>
          </a:stretch>
        </p:blipFill>
        <p:spPr bwMode="auto">
          <a:xfrm>
            <a:off x="142844" y="214290"/>
            <a:ext cx="5143536" cy="4143404"/>
          </a:xfrm>
          <a:prstGeom prst="rect">
            <a:avLst/>
          </a:prstGeom>
          <a:noFill/>
        </p:spPr>
      </p:pic>
      <p:pic>
        <p:nvPicPr>
          <p:cNvPr id="60419" name="Picture 3" descr="Z:\#chelatt.ru\air.ed [#нацпроект Образование]\Фото мастерских и боксов\Итоговые фото\IMG_1601.JPG"/>
          <p:cNvPicPr>
            <a:picLocks noChangeAspect="1" noChangeArrowheads="1"/>
          </p:cNvPicPr>
          <p:nvPr/>
        </p:nvPicPr>
        <p:blipFill>
          <a:blip r:embed="rId3" cstate="print"/>
          <a:srcRect l="18782" r="9137" b="19289"/>
          <a:stretch>
            <a:fillRect/>
          </a:stretch>
        </p:blipFill>
        <p:spPr bwMode="auto">
          <a:xfrm>
            <a:off x="3929058" y="2714620"/>
            <a:ext cx="5072098" cy="37862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428604"/>
            <a:ext cx="3929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Мастерская № 3  </a:t>
            </a:r>
          </a:p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Кузовной        ремонт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143512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Создано  </a:t>
            </a:r>
          </a:p>
          <a:p>
            <a:pPr lvl="0" algn="ctr">
              <a:tabLst>
                <a:tab pos="269875" algn="l"/>
                <a:tab pos="4508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  рабочих мест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</TotalTime>
  <Words>433</Words>
  <PresentationFormat>Экран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 Лебедева Е. В., заместитель директора по учебной работе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Проблемы</vt:lpstr>
      <vt:lpstr>         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Лебедева</dc:creator>
  <cp:lastModifiedBy>Лебедева</cp:lastModifiedBy>
  <cp:revision>18</cp:revision>
  <dcterms:created xsi:type="dcterms:W3CDTF">2021-02-19T04:13:03Z</dcterms:created>
  <dcterms:modified xsi:type="dcterms:W3CDTF">2021-02-19T08:17:10Z</dcterms:modified>
</cp:coreProperties>
</file>